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260" r:id="rId3"/>
    <p:sldId id="261" r:id="rId4"/>
    <p:sldId id="262" r:id="rId5"/>
    <p:sldId id="263" r:id="rId6"/>
    <p:sldId id="264" r:id="rId7"/>
    <p:sldId id="265" r:id="rId8"/>
    <p:sldId id="266" r:id="rId9"/>
    <p:sldId id="327"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3" r:id="rId34"/>
    <p:sldId id="294" r:id="rId35"/>
    <p:sldId id="295" r:id="rId36"/>
    <p:sldId id="296" r:id="rId37"/>
    <p:sldId id="297" r:id="rId38"/>
    <p:sldId id="298" r:id="rId39"/>
    <p:sldId id="299" r:id="rId40"/>
    <p:sldId id="300" r:id="rId41"/>
    <p:sldId id="301" r:id="rId42"/>
    <p:sldId id="303" r:id="rId43"/>
    <p:sldId id="304" r:id="rId44"/>
    <p:sldId id="305" r:id="rId45"/>
    <p:sldId id="306" r:id="rId46"/>
    <p:sldId id="307" r:id="rId47"/>
    <p:sldId id="308" r:id="rId48"/>
    <p:sldId id="309" r:id="rId49"/>
    <p:sldId id="310" r:id="rId50"/>
    <p:sldId id="311" r:id="rId51"/>
    <p:sldId id="292"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787D-C8B3-414A-9E97-090B3D80B513}" type="datetimeFigureOut">
              <a:rPr lang="es-ES" smtClean="0"/>
              <a:t>06/09/2023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381EF-41E2-41D3-B0A1-645D3CD9B699}" type="slidenum">
              <a:rPr lang="es-ES" smtClean="0"/>
              <a:t>‹Nº›</a:t>
            </a:fld>
            <a:endParaRPr lang="es-ES"/>
          </a:p>
        </p:txBody>
      </p:sp>
    </p:spTree>
    <p:extLst>
      <p:ext uri="{BB962C8B-B14F-4D97-AF65-F5344CB8AC3E}">
        <p14:creationId xmlns:p14="http://schemas.microsoft.com/office/powerpoint/2010/main" val="255981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8343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aa89c38a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2aa89c38a5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70936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aa89c38a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12aa89c38a5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0814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aa89c38a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aa89c38a5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71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605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80667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4037824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40378244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74082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4037824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f40378244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28744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d82f9d3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2d82f9d3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85233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d82f9d36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2d82f9d36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4573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d82f9d3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2d82f9d3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2259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4449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d82f9d3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12d82f9d360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6376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d82f9d3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2d82f9d36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19758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d82f9d36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2d82f9d360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5839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82f9d36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2d82f9d360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108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96737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d82f9d3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2d82f9d36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55269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d82f9d36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2d82f9d360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5019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d82f9d36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2d82f9d360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59139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96341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89264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aa89c38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2aa89c38a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41819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d82f9d36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2d82f9d360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45270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81368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d82f9d3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2d82f9d360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4068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d82f9d36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2d82f9d360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24459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d82f9d36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2d82f9d360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78698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d82f9d36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2d82f9d360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0775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82f9d36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2d82f9d360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8786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d82f9d36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12d82f9d36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3345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d82f9d36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2d82f9d360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5987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d82f9d36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2d82f9d360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458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aa89c38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12aa89c38a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36596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df8c1a5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2df8c1a59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3662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df8c1a59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12df8c1a598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6889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df8c1a59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2df8c1a598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629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df8c1a59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2df8c1a598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2874190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19820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2df8c1a59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2df8c1a598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0369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df8c1a59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2df8c1a598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50193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df8c1a59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2df8c1a598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92865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df8c1a59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2df8c1a598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42543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df8c1a59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2df8c1a598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89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aa89c38a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2aa89c38a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907991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df8c1a598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2df8c1a598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89050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d82f9d36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2d82f9d360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89131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df8c1a59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2df8c1a598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896841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df8c1a598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2df8c1a598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9315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2df8c1a598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2df8c1a598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324519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df8c1a59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2df8c1a598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09855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df8c1a59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2df8c1a598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8670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2df8c1a59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2df8c1a598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34300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2df8c1a598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2df8c1a598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1299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2df8c1a598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12df8c1a598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01193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aa89c38a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2aa89c38a5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133370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df8c1a598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2df8c1a598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15877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df8c1a598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2df8c1a598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26491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df8c1a598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df8c1a598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25113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2df8c1a598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2df8c1a598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460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df8c1a598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12df8c1a598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6354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2df8c1a598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12df8c1a598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32620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df8c1a598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df8c1a598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78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aa89c38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2aa89c38a5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9246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aa89c38a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12aa89c38a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93675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aa89c38a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2aa89c38a5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8406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06/09/2023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537847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06/09/2023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47102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06/09/2023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580394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02-A">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03364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084518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02-B">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10499701" y="6293667"/>
            <a:ext cx="1365367" cy="282167"/>
          </a:xfrm>
          <a:prstGeom prst="rect">
            <a:avLst/>
          </a:prstGeom>
          <a:noFill/>
          <a:ln>
            <a:noFill/>
          </a:ln>
        </p:spPr>
      </p:pic>
    </p:spTree>
    <p:extLst>
      <p:ext uri="{BB962C8B-B14F-4D97-AF65-F5344CB8AC3E}">
        <p14:creationId xmlns:p14="http://schemas.microsoft.com/office/powerpoint/2010/main" val="4162976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rátula 1">
  <p:cSld name="Carátula 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62967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01078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8"/>
          <p:cNvSpPr/>
          <p:nvPr/>
        </p:nvSpPr>
        <p:spPr>
          <a:xfrm>
            <a:off x="8789967" y="0"/>
            <a:ext cx="3402000" cy="6858000"/>
          </a:xfrm>
          <a:prstGeom prst="rect">
            <a:avLst/>
          </a:prstGeom>
          <a:solidFill>
            <a:srgbClr val="EAFF6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5" name="Google Shape;25;p8"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3360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140456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5354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06/09/2023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4107305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Carátula 3">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53399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9ED53DE9-A767-46CC-9A31-AA47D7259FC4}" type="datetimeFigureOut">
              <a:rPr lang="es-ES" smtClean="0"/>
              <a:t>06/09/2023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27455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9ED53DE9-A767-46CC-9A31-AA47D7259FC4}" type="datetimeFigureOut">
              <a:rPr lang="es-ES" smtClean="0"/>
              <a:t>06/09/2023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14471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9ED53DE9-A767-46CC-9A31-AA47D7259FC4}" type="datetimeFigureOut">
              <a:rPr lang="es-ES" smtClean="0"/>
              <a:t>06/09/2023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43368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9ED53DE9-A767-46CC-9A31-AA47D7259FC4}" type="datetimeFigureOut">
              <a:rPr lang="es-ES" smtClean="0"/>
              <a:t>06/09/2023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340024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D53DE9-A767-46CC-9A31-AA47D7259FC4}" type="datetimeFigureOut">
              <a:rPr lang="es-ES" smtClean="0"/>
              <a:t>06/09/2023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803836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ED53DE9-A767-46CC-9A31-AA47D7259FC4}" type="datetimeFigureOut">
              <a:rPr lang="es-ES" smtClean="0"/>
              <a:t>06/09/2023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394303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ED53DE9-A767-46CC-9A31-AA47D7259FC4}" type="datetimeFigureOut">
              <a:rPr lang="es-ES" smtClean="0"/>
              <a:t>06/09/2023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07811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53DE9-A767-46CC-9A31-AA47D7259FC4}" type="datetimeFigureOut">
              <a:rPr lang="es-ES" smtClean="0"/>
              <a:t>06/09/2023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D01AA-EBA6-48AA-9471-AA2B0A8DD252}" type="slidenum">
              <a:rPr lang="es-ES" smtClean="0"/>
              <a:t>‹Nº›</a:t>
            </a:fld>
            <a:endParaRPr lang="es-ES"/>
          </a:p>
        </p:txBody>
      </p:sp>
    </p:spTree>
    <p:extLst>
      <p:ext uri="{BB962C8B-B14F-4D97-AF65-F5344CB8AC3E}">
        <p14:creationId xmlns:p14="http://schemas.microsoft.com/office/powerpoint/2010/main" val="149081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8"/>
        <p:cNvGrpSpPr/>
        <p:nvPr/>
      </p:nvGrpSpPr>
      <p:grpSpPr>
        <a:xfrm>
          <a:off x="0" y="0"/>
          <a:ext cx="0" cy="0"/>
          <a:chOff x="0" y="0"/>
          <a:chExt cx="0" cy="0"/>
        </a:xfrm>
      </p:grpSpPr>
      <p:sp>
        <p:nvSpPr>
          <p:cNvPr id="59" name="Google Shape;59;p19"/>
          <p:cNvSpPr txBox="1"/>
          <p:nvPr/>
        </p:nvSpPr>
        <p:spPr>
          <a:xfrm>
            <a:off x="1807185" y="2577391"/>
            <a:ext cx="8661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smtClean="0">
                <a:solidFill>
                  <a:schemeClr val="accent1">
                    <a:lumMod val="75000"/>
                  </a:schemeClr>
                </a:solidFill>
                <a:latin typeface="DM Sans"/>
                <a:ea typeface="DM Sans"/>
                <a:cs typeface="DM Sans"/>
                <a:sym typeface="DM Sans"/>
              </a:rPr>
              <a:t>Regresión</a:t>
            </a:r>
            <a:endParaRPr sz="5333" b="1" dirty="0">
              <a:solidFill>
                <a:schemeClr val="accent1">
                  <a:lumMod val="75000"/>
                </a:schemeClr>
              </a:solidFill>
              <a:latin typeface="DM Sans"/>
              <a:ea typeface="DM Sans"/>
              <a:cs typeface="DM Sans"/>
              <a:sym typeface="DM Sans"/>
            </a:endParaRPr>
          </a:p>
        </p:txBody>
      </p:sp>
    </p:spTree>
    <p:extLst>
      <p:ext uri="{BB962C8B-B14F-4D97-AF65-F5344CB8AC3E}">
        <p14:creationId xmlns:p14="http://schemas.microsoft.com/office/powerpoint/2010/main" val="30550946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96"/>
        <p:cNvGrpSpPr/>
        <p:nvPr/>
      </p:nvGrpSpPr>
      <p:grpSpPr>
        <a:xfrm>
          <a:off x="0" y="0"/>
          <a:ext cx="0" cy="0"/>
          <a:chOff x="0" y="0"/>
          <a:chExt cx="0" cy="0"/>
        </a:xfrm>
      </p:grpSpPr>
      <p:sp>
        <p:nvSpPr>
          <p:cNvPr id="197" name="Google Shape;197;p3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Función lineal</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939908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01"/>
        <p:cNvGrpSpPr/>
        <p:nvPr/>
      </p:nvGrpSpPr>
      <p:grpSpPr>
        <a:xfrm>
          <a:off x="0" y="0"/>
          <a:ext cx="0" cy="0"/>
          <a:chOff x="0" y="0"/>
          <a:chExt cx="0" cy="0"/>
        </a:xfrm>
      </p:grpSpPr>
      <p:sp>
        <p:nvSpPr>
          <p:cNvPr id="202" name="Google Shape;202;p3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a:solidFill>
                  <a:srgbClr val="00B0F0"/>
                </a:solidFill>
                <a:latin typeface="DM Sans"/>
                <a:ea typeface="DM Sans"/>
                <a:cs typeface="DM Sans"/>
                <a:sym typeface="DM Sans"/>
              </a:rPr>
              <a:t>Repaso</a:t>
            </a:r>
            <a:endParaRPr sz="4667" b="1" dirty="0">
              <a:solidFill>
                <a:srgbClr val="00B0F0"/>
              </a:solidFill>
              <a:latin typeface="DM Sans"/>
              <a:ea typeface="DM Sans"/>
              <a:cs typeface="DM Sans"/>
              <a:sym typeface="DM Sans"/>
            </a:endParaRPr>
          </a:p>
        </p:txBody>
      </p:sp>
      <p:grpSp>
        <p:nvGrpSpPr>
          <p:cNvPr id="203" name="Google Shape;203;p32"/>
          <p:cNvGrpSpPr/>
          <p:nvPr/>
        </p:nvGrpSpPr>
        <p:grpSpPr>
          <a:xfrm>
            <a:off x="631135" y="826031"/>
            <a:ext cx="985200" cy="985200"/>
            <a:chOff x="473351" y="619523"/>
            <a:chExt cx="738900" cy="738900"/>
          </a:xfrm>
        </p:grpSpPr>
        <p:sp>
          <p:nvSpPr>
            <p:cNvPr id="204" name="Google Shape;204;p3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05" name="Google Shape;205;p32"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06" name="Google Shape;206;p32"/>
          <p:cNvSpPr txBox="1"/>
          <p:nvPr/>
        </p:nvSpPr>
        <p:spPr>
          <a:xfrm>
            <a:off x="631133" y="2243267"/>
            <a:ext cx="5112800" cy="3849731"/>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lt1"/>
              </a:buClr>
              <a:buSzPts val="1350"/>
              <a:buFont typeface="Helvetica Neue Light"/>
              <a:buChar char="✓"/>
            </a:pPr>
            <a:r>
              <a:rPr lang="es" dirty="0" smtClean="0">
                <a:solidFill>
                  <a:schemeClr val="lt1"/>
                </a:solidFill>
                <a:latin typeface="DM Sans"/>
                <a:ea typeface="DM Sans"/>
                <a:cs typeface="DM Sans"/>
                <a:sym typeface="DM Sans"/>
              </a:rPr>
              <a:t>                        👉 donde </a:t>
            </a:r>
            <a:r>
              <a:rPr lang="es" b="1" dirty="0" smtClean="0">
                <a:solidFill>
                  <a:schemeClr val="lt1"/>
                </a:solidFill>
                <a:latin typeface="DM Sans"/>
                <a:ea typeface="DM Sans"/>
                <a:cs typeface="DM Sans"/>
                <a:sym typeface="DM Sans"/>
              </a:rPr>
              <a:t>a</a:t>
            </a:r>
            <a:r>
              <a:rPr lang="es" dirty="0" smtClean="0">
                <a:solidFill>
                  <a:schemeClr val="lt1"/>
                </a:solidFill>
                <a:latin typeface="DM Sans"/>
                <a:ea typeface="DM Sans"/>
                <a:cs typeface="DM Sans"/>
                <a:sym typeface="DM Sans"/>
              </a:rPr>
              <a:t> y </a:t>
            </a:r>
            <a:r>
              <a:rPr lang="es" b="1" dirty="0" smtClean="0">
                <a:solidFill>
                  <a:schemeClr val="lt1"/>
                </a:solidFill>
                <a:latin typeface="DM Sans"/>
                <a:ea typeface="DM Sans"/>
                <a:cs typeface="DM Sans"/>
                <a:sym typeface="DM Sans"/>
              </a:rPr>
              <a:t>b</a:t>
            </a:r>
            <a:r>
              <a:rPr lang="es" dirty="0" smtClean="0">
                <a:solidFill>
                  <a:schemeClr val="lt1"/>
                </a:solidFill>
                <a:latin typeface="DM Sans"/>
                <a:ea typeface="DM Sans"/>
                <a:cs typeface="DM Sans"/>
                <a:sym typeface="DM Sans"/>
              </a:rPr>
              <a:t> son </a:t>
            </a:r>
            <a:r>
              <a:rPr lang="es" dirty="0" smtClean="0">
                <a:latin typeface="DM Sans"/>
                <a:ea typeface="DM Sans"/>
                <a:cs typeface="DM Sans"/>
                <a:sym typeface="DM Sans"/>
              </a:rPr>
              <a:t>números reales.</a:t>
            </a:r>
            <a:endParaRPr dirty="0" smtClean="0">
              <a:latin typeface="DM Sans"/>
              <a:ea typeface="DM Sans"/>
              <a:cs typeface="DM Sans"/>
              <a:sym typeface="DM Sans"/>
            </a:endParaRPr>
          </a:p>
          <a:p>
            <a:pPr marL="609585" indent="-419090">
              <a:spcBef>
                <a:spcPts val="1333"/>
              </a:spcBef>
              <a:buClr>
                <a:schemeClr val="lt1"/>
              </a:buClr>
              <a:buSzPts val="1350"/>
              <a:buFont typeface="DM Sans"/>
              <a:buChar char="✓"/>
            </a:pPr>
            <a:r>
              <a:rPr lang="es" dirty="0" smtClean="0">
                <a:latin typeface="DM Sans"/>
                <a:ea typeface="DM Sans"/>
                <a:cs typeface="DM Sans"/>
                <a:sym typeface="DM Sans"/>
              </a:rPr>
              <a:t>Esta función genera una recta en el plano.</a:t>
            </a:r>
            <a:endParaRPr dirty="0" smtClean="0">
              <a:latin typeface="DM Sans"/>
              <a:ea typeface="DM Sans"/>
              <a:cs typeface="DM Sans"/>
              <a:sym typeface="DM Sans"/>
            </a:endParaRPr>
          </a:p>
          <a:p>
            <a:pPr marL="609585" indent="-419090">
              <a:spcBef>
                <a:spcPts val="1333"/>
              </a:spcBef>
              <a:buClr>
                <a:schemeClr val="lt1"/>
              </a:buClr>
              <a:buSzPts val="1350"/>
              <a:buFont typeface="Helvetica Neue Light"/>
              <a:buChar char="✓"/>
            </a:pPr>
            <a:r>
              <a:rPr lang="es" dirty="0" smtClean="0">
                <a:latin typeface="DM Sans"/>
                <a:ea typeface="DM Sans"/>
                <a:cs typeface="DM Sans"/>
                <a:sym typeface="DM Sans"/>
              </a:rPr>
              <a:t>El valor de a (ordenada al origen) </a:t>
            </a:r>
            <a:r>
              <a:rPr lang="es" b="1" dirty="0" smtClean="0">
                <a:latin typeface="DM Sans"/>
                <a:ea typeface="DM Sans"/>
                <a:cs typeface="DM Sans"/>
                <a:sym typeface="DM Sans"/>
              </a:rPr>
              <a:t>muestra cuál es el valor de </a:t>
            </a:r>
            <a:r>
              <a:rPr lang="es" b="1" i="1" dirty="0" smtClean="0">
                <a:latin typeface="DM Sans"/>
                <a:ea typeface="DM Sans"/>
                <a:cs typeface="DM Sans"/>
                <a:sym typeface="DM Sans"/>
              </a:rPr>
              <a:t>y</a:t>
            </a:r>
            <a:r>
              <a:rPr lang="es" b="1" dirty="0" smtClean="0">
                <a:latin typeface="DM Sans"/>
                <a:ea typeface="DM Sans"/>
                <a:cs typeface="DM Sans"/>
                <a:sym typeface="DM Sans"/>
              </a:rPr>
              <a:t> cuando</a:t>
            </a:r>
            <a:r>
              <a:rPr lang="es" b="1" i="1" dirty="0" smtClean="0">
                <a:latin typeface="DM Sans"/>
                <a:ea typeface="DM Sans"/>
                <a:cs typeface="DM Sans"/>
                <a:sym typeface="DM Sans"/>
              </a:rPr>
              <a:t> x</a:t>
            </a:r>
            <a:r>
              <a:rPr lang="es" b="1" dirty="0" smtClean="0">
                <a:latin typeface="DM Sans"/>
                <a:ea typeface="DM Sans"/>
                <a:cs typeface="DM Sans"/>
                <a:sym typeface="DM Sans"/>
              </a:rPr>
              <a:t> vale 0.</a:t>
            </a:r>
            <a:endParaRPr b="1" dirty="0" smtClean="0">
              <a:latin typeface="DM Sans"/>
              <a:ea typeface="DM Sans"/>
              <a:cs typeface="DM Sans"/>
              <a:sym typeface="DM Sans"/>
            </a:endParaRPr>
          </a:p>
          <a:p>
            <a:pPr marL="609585" indent="-419090">
              <a:spcBef>
                <a:spcPts val="1333"/>
              </a:spcBef>
              <a:spcAft>
                <a:spcPts val="1333"/>
              </a:spcAft>
              <a:buClr>
                <a:schemeClr val="lt1"/>
              </a:buClr>
              <a:buSzPts val="1350"/>
              <a:buFont typeface="Helvetica Neue Light"/>
              <a:buChar char="✓"/>
            </a:pPr>
            <a:r>
              <a:rPr lang="es" dirty="0" smtClean="0">
                <a:latin typeface="DM Sans"/>
                <a:ea typeface="DM Sans"/>
                <a:cs typeface="DM Sans"/>
                <a:sym typeface="DM Sans"/>
              </a:rPr>
              <a:t>El valor de b (pendiente), por su parte, </a:t>
            </a:r>
            <a:r>
              <a:rPr lang="es" b="1" dirty="0" smtClean="0">
                <a:latin typeface="DM Sans"/>
                <a:ea typeface="DM Sans"/>
                <a:cs typeface="DM Sans"/>
                <a:sym typeface="DM Sans"/>
              </a:rPr>
              <a:t>indica el grado de inclinación de la recta.</a:t>
            </a:r>
            <a:endParaRPr dirty="0">
              <a:latin typeface="DM Sans"/>
              <a:ea typeface="DM Sans"/>
              <a:cs typeface="DM Sans"/>
              <a:sym typeface="DM Sans"/>
            </a:endParaRPr>
          </a:p>
        </p:txBody>
      </p:sp>
      <p:sp>
        <p:nvSpPr>
          <p:cNvPr id="207" name="Google Shape;207;p32"/>
          <p:cNvSpPr/>
          <p:nvPr/>
        </p:nvSpPr>
        <p:spPr>
          <a:xfrm>
            <a:off x="1333500" y="2326833"/>
            <a:ext cx="1374400" cy="272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08" name="Google Shape;208;p32"/>
          <p:cNvPicPr preferRelativeResize="0"/>
          <p:nvPr/>
        </p:nvPicPr>
        <p:blipFill rotWithShape="1">
          <a:blip r:embed="rId4">
            <a:alphaModFix/>
          </a:blip>
          <a:srcRect/>
          <a:stretch/>
        </p:blipFill>
        <p:spPr>
          <a:xfrm>
            <a:off x="1340700" y="2326833"/>
            <a:ext cx="1360000" cy="272000"/>
          </a:xfrm>
          <a:prstGeom prst="rect">
            <a:avLst/>
          </a:prstGeom>
          <a:noFill/>
          <a:ln>
            <a:noFill/>
          </a:ln>
        </p:spPr>
      </p:pic>
      <p:pic>
        <p:nvPicPr>
          <p:cNvPr id="209" name="Google Shape;209;p32"/>
          <p:cNvPicPr preferRelativeResize="0"/>
          <p:nvPr/>
        </p:nvPicPr>
        <p:blipFill rotWithShape="1">
          <a:blip r:embed="rId5">
            <a:alphaModFix/>
          </a:blip>
          <a:srcRect/>
          <a:stretch/>
        </p:blipFill>
        <p:spPr>
          <a:xfrm>
            <a:off x="7416868" y="2512348"/>
            <a:ext cx="2991833" cy="2991833"/>
          </a:xfrm>
          <a:prstGeom prst="rect">
            <a:avLst/>
          </a:prstGeom>
          <a:noFill/>
          <a:ln>
            <a:noFill/>
          </a:ln>
        </p:spPr>
      </p:pic>
    </p:spTree>
    <p:extLst>
      <p:ext uri="{BB962C8B-B14F-4D97-AF65-F5344CB8AC3E}">
        <p14:creationId xmlns:p14="http://schemas.microsoft.com/office/powerpoint/2010/main" val="1024345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23"/>
        <p:cNvGrpSpPr/>
        <p:nvPr/>
      </p:nvGrpSpPr>
      <p:grpSpPr>
        <a:xfrm>
          <a:off x="0" y="0"/>
          <a:ext cx="0" cy="0"/>
          <a:chOff x="0" y="0"/>
          <a:chExt cx="0" cy="0"/>
        </a:xfrm>
      </p:grpSpPr>
      <p:sp>
        <p:nvSpPr>
          <p:cNvPr id="224" name="Google Shape;224;p3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a:t>
            </a:r>
            <a:endParaRPr sz="5333" b="1">
              <a:solidFill>
                <a:schemeClr val="dk1"/>
              </a:solidFill>
              <a:latin typeface="DM Sans"/>
              <a:ea typeface="DM Sans"/>
              <a:cs typeface="DM Sans"/>
              <a:sym typeface="DM Sans"/>
            </a:endParaRPr>
          </a:p>
        </p:txBody>
      </p:sp>
      <p:sp>
        <p:nvSpPr>
          <p:cNvPr id="225" name="Google Shape;225;p34"/>
          <p:cNvSpPr txBox="1"/>
          <p:nvPr/>
        </p:nvSpPr>
        <p:spPr>
          <a:xfrm>
            <a:off x="635000" y="1880534"/>
            <a:ext cx="5112800" cy="966891"/>
          </a:xfrm>
          <a:prstGeom prst="rect">
            <a:avLst/>
          </a:prstGeom>
          <a:noFill/>
          <a:ln>
            <a:noFill/>
          </a:ln>
        </p:spPr>
        <p:txBody>
          <a:bodyPr spcFirstLastPara="1" wrap="square" lIns="121900" tIns="121900" rIns="121900" bIns="121900" anchor="t" anchorCtr="0">
            <a:spAutoFit/>
          </a:bodyPr>
          <a:lstStyle/>
          <a:p>
            <a:pPr>
              <a:spcAft>
                <a:spcPts val="1333"/>
              </a:spcAft>
              <a:buClr>
                <a:schemeClr val="dk1"/>
              </a:buClr>
              <a:buSzPts val="1100"/>
            </a:pPr>
            <a:r>
              <a:rPr lang="es">
                <a:solidFill>
                  <a:schemeClr val="dk1"/>
                </a:solidFill>
                <a:latin typeface="DM Sans"/>
                <a:ea typeface="DM Sans"/>
                <a:cs typeface="DM Sans"/>
                <a:sym typeface="DM Sans"/>
              </a:rPr>
              <a:t>El </a:t>
            </a:r>
            <a:r>
              <a:rPr lang="es" b="1">
                <a:solidFill>
                  <a:schemeClr val="dk1"/>
                </a:solidFill>
                <a:latin typeface="DM Sans"/>
                <a:ea typeface="DM Sans"/>
                <a:cs typeface="DM Sans"/>
                <a:sym typeface="DM Sans"/>
              </a:rPr>
              <a:t>mismo valor de a con distintos valores de b, </a:t>
            </a:r>
            <a:r>
              <a:rPr lang="es">
                <a:solidFill>
                  <a:schemeClr val="dk1"/>
                </a:solidFill>
                <a:latin typeface="DM Sans"/>
                <a:ea typeface="DM Sans"/>
                <a:cs typeface="DM Sans"/>
                <a:sym typeface="DM Sans"/>
              </a:rPr>
              <a:t>aquí cambia la pendiente o inclinación </a:t>
            </a:r>
            <a:endParaRPr>
              <a:solidFill>
                <a:schemeClr val="dk1"/>
              </a:solidFill>
              <a:latin typeface="DM Sans"/>
              <a:ea typeface="DM Sans"/>
              <a:cs typeface="DM Sans"/>
              <a:sym typeface="DM Sans"/>
            </a:endParaRPr>
          </a:p>
        </p:txBody>
      </p:sp>
      <p:sp>
        <p:nvSpPr>
          <p:cNvPr id="226" name="Google Shape;226;p34"/>
          <p:cNvSpPr txBox="1"/>
          <p:nvPr/>
        </p:nvSpPr>
        <p:spPr>
          <a:xfrm>
            <a:off x="6284800" y="1895400"/>
            <a:ext cx="4952400" cy="1243890"/>
          </a:xfrm>
          <a:prstGeom prst="rect">
            <a:avLst/>
          </a:prstGeom>
          <a:noFill/>
          <a:ln>
            <a:noFill/>
          </a:ln>
        </p:spPr>
        <p:txBody>
          <a:bodyPr spcFirstLastPara="1" wrap="square" lIns="121900" tIns="121900" rIns="121900" bIns="121900" anchor="t" anchorCtr="0">
            <a:spAutoFit/>
          </a:bodyPr>
          <a:lstStyle/>
          <a:p>
            <a:pPr>
              <a:spcAft>
                <a:spcPts val="1333"/>
              </a:spcAft>
              <a:buClr>
                <a:srgbClr val="000000"/>
              </a:buClr>
              <a:buSzPts val="1350"/>
            </a:pPr>
            <a:r>
              <a:rPr lang="es">
                <a:solidFill>
                  <a:schemeClr val="dk1"/>
                </a:solidFill>
                <a:latin typeface="DM Sans"/>
                <a:ea typeface="DM Sans"/>
                <a:cs typeface="DM Sans"/>
                <a:sym typeface="DM Sans"/>
              </a:rPr>
              <a:t>Un </a:t>
            </a:r>
            <a:r>
              <a:rPr lang="es" b="1">
                <a:solidFill>
                  <a:schemeClr val="dk1"/>
                </a:solidFill>
                <a:latin typeface="DM Sans"/>
                <a:ea typeface="DM Sans"/>
                <a:cs typeface="DM Sans"/>
                <a:sym typeface="DM Sans"/>
              </a:rPr>
              <a:t>valor fijo de </a:t>
            </a:r>
            <a:r>
              <a:rPr lang="es" b="1" i="1">
                <a:solidFill>
                  <a:schemeClr val="dk1"/>
                </a:solidFill>
                <a:latin typeface="DM Sans"/>
                <a:ea typeface="DM Sans"/>
                <a:cs typeface="DM Sans"/>
                <a:sym typeface="DM Sans"/>
              </a:rPr>
              <a:t>b</a:t>
            </a:r>
            <a:r>
              <a:rPr lang="es" b="1">
                <a:solidFill>
                  <a:schemeClr val="dk1"/>
                </a:solidFill>
                <a:latin typeface="DM Sans"/>
                <a:ea typeface="DM Sans"/>
                <a:cs typeface="DM Sans"/>
                <a:sym typeface="DM Sans"/>
              </a:rPr>
              <a:t> para distintos valores de </a:t>
            </a:r>
            <a:r>
              <a:rPr lang="es" b="1" i="1">
                <a:solidFill>
                  <a:schemeClr val="dk1"/>
                </a:solidFill>
                <a:latin typeface="DM Sans"/>
                <a:ea typeface="DM Sans"/>
                <a:cs typeface="DM Sans"/>
                <a:sym typeface="DM Sans"/>
              </a:rPr>
              <a:t>a</a:t>
            </a:r>
            <a:r>
              <a:rPr lang="es">
                <a:solidFill>
                  <a:schemeClr val="dk1"/>
                </a:solidFill>
                <a:latin typeface="DM Sans"/>
                <a:ea typeface="DM Sans"/>
                <a:cs typeface="DM Sans"/>
                <a:sym typeface="DM Sans"/>
              </a:rPr>
              <a:t>, aquí cambia la posición de la recta pero su inclinación permanece igual.</a:t>
            </a:r>
            <a:endParaRPr>
              <a:solidFill>
                <a:srgbClr val="000000"/>
              </a:solidFill>
              <a:latin typeface="DM Sans"/>
              <a:ea typeface="DM Sans"/>
              <a:cs typeface="DM Sans"/>
              <a:sym typeface="DM Sans"/>
            </a:endParaRPr>
          </a:p>
        </p:txBody>
      </p:sp>
      <p:pic>
        <p:nvPicPr>
          <p:cNvPr id="227" name="Google Shape;227;p34"/>
          <p:cNvPicPr preferRelativeResize="0"/>
          <p:nvPr/>
        </p:nvPicPr>
        <p:blipFill rotWithShape="1">
          <a:blip r:embed="rId3">
            <a:alphaModFix/>
          </a:blip>
          <a:srcRect/>
          <a:stretch/>
        </p:blipFill>
        <p:spPr>
          <a:xfrm>
            <a:off x="1076434" y="2750234"/>
            <a:ext cx="3735153" cy="3644933"/>
          </a:xfrm>
          <a:prstGeom prst="rect">
            <a:avLst/>
          </a:prstGeom>
          <a:noFill/>
          <a:ln w="19050" cap="flat" cmpd="sng">
            <a:solidFill>
              <a:srgbClr val="595959"/>
            </a:solidFill>
            <a:prstDash val="solid"/>
            <a:round/>
            <a:headEnd type="none" w="sm" len="sm"/>
            <a:tailEnd type="none" w="sm" len="sm"/>
          </a:ln>
        </p:spPr>
      </p:pic>
      <p:pic>
        <p:nvPicPr>
          <p:cNvPr id="228" name="Google Shape;228;p34"/>
          <p:cNvPicPr preferRelativeResize="0"/>
          <p:nvPr/>
        </p:nvPicPr>
        <p:blipFill rotWithShape="1">
          <a:blip r:embed="rId4">
            <a:alphaModFix/>
          </a:blip>
          <a:srcRect/>
          <a:stretch/>
        </p:blipFill>
        <p:spPr>
          <a:xfrm>
            <a:off x="7158907" y="2898834"/>
            <a:ext cx="2897376" cy="3496333"/>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578411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32"/>
        <p:cNvGrpSpPr/>
        <p:nvPr/>
      </p:nvGrpSpPr>
      <p:grpSpPr>
        <a:xfrm>
          <a:off x="0" y="0"/>
          <a:ext cx="0" cy="0"/>
          <a:chOff x="0" y="0"/>
          <a:chExt cx="0" cy="0"/>
        </a:xfrm>
      </p:grpSpPr>
      <p:sp>
        <p:nvSpPr>
          <p:cNvPr id="233" name="Google Shape;233;p35"/>
          <p:cNvSpPr txBox="1"/>
          <p:nvPr/>
        </p:nvSpPr>
        <p:spPr>
          <a:xfrm>
            <a:off x="1200100" y="2197600"/>
            <a:ext cx="94100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Definición y ubicación de la regresión dentro de Data Science</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785452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37"/>
        <p:cNvGrpSpPr/>
        <p:nvPr/>
      </p:nvGrpSpPr>
      <p:grpSpPr>
        <a:xfrm>
          <a:off x="0" y="0"/>
          <a:ext cx="0" cy="0"/>
          <a:chOff x="0" y="0"/>
          <a:chExt cx="0" cy="0"/>
        </a:xfrm>
      </p:grpSpPr>
      <p:sp>
        <p:nvSpPr>
          <p:cNvPr id="238" name="Google Shape;238;p3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Ideas previas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58975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42"/>
        <p:cNvGrpSpPr/>
        <p:nvPr/>
      </p:nvGrpSpPr>
      <p:grpSpPr>
        <a:xfrm>
          <a:off x="0" y="0"/>
          <a:ext cx="0" cy="0"/>
          <a:chOff x="0" y="0"/>
          <a:chExt cx="0" cy="0"/>
        </a:xfrm>
      </p:grpSpPr>
      <p:sp>
        <p:nvSpPr>
          <p:cNvPr id="243" name="Google Shape;243;p3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rgbClr val="00B0F0"/>
                </a:solidFill>
                <a:latin typeface="DM Sans"/>
                <a:ea typeface="DM Sans"/>
                <a:cs typeface="DM Sans"/>
                <a:sym typeface="DM Sans"/>
              </a:rPr>
              <a:t>Contenido destacado</a:t>
            </a:r>
            <a:endParaRPr sz="5333" b="1" dirty="0">
              <a:solidFill>
                <a:srgbClr val="00B0F0"/>
              </a:solidFill>
              <a:latin typeface="DM Sans"/>
              <a:ea typeface="DM Sans"/>
              <a:cs typeface="DM Sans"/>
              <a:sym typeface="DM Sans"/>
            </a:endParaRPr>
          </a:p>
        </p:txBody>
      </p:sp>
      <p:sp>
        <p:nvSpPr>
          <p:cNvPr id="244" name="Google Shape;244;p37"/>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3333" dirty="0">
                <a:latin typeface="DM Sans"/>
                <a:ea typeface="DM Sans"/>
                <a:cs typeface="DM Sans"/>
                <a:sym typeface="DM Sans"/>
              </a:rPr>
              <a:t>Si tenemos un conjunto de puntos en las variables </a:t>
            </a:r>
            <a:r>
              <a:rPr lang="es" sz="3333" i="1" dirty="0">
                <a:latin typeface="DM Sans"/>
                <a:ea typeface="DM Sans"/>
                <a:cs typeface="DM Sans"/>
                <a:sym typeface="DM Sans"/>
              </a:rPr>
              <a:t>x</a:t>
            </a:r>
            <a:r>
              <a:rPr lang="es" sz="3333" dirty="0">
                <a:latin typeface="DM Sans"/>
                <a:ea typeface="DM Sans"/>
                <a:cs typeface="DM Sans"/>
                <a:sym typeface="DM Sans"/>
              </a:rPr>
              <a:t> e </a:t>
            </a:r>
            <a:r>
              <a:rPr lang="es" sz="3333" i="1" dirty="0">
                <a:latin typeface="DM Sans"/>
                <a:ea typeface="DM Sans"/>
                <a:cs typeface="DM Sans"/>
                <a:sym typeface="DM Sans"/>
              </a:rPr>
              <a:t>y</a:t>
            </a:r>
            <a:r>
              <a:rPr lang="es" sz="3333" dirty="0">
                <a:latin typeface="DM Sans"/>
                <a:ea typeface="DM Sans"/>
                <a:cs typeface="DM Sans"/>
                <a:sym typeface="DM Sans"/>
              </a:rPr>
              <a:t>, y de alguna forma </a:t>
            </a:r>
            <a:r>
              <a:rPr lang="es" sz="3333" i="1" dirty="0">
                <a:latin typeface="DM Sans"/>
                <a:ea typeface="DM Sans"/>
                <a:cs typeface="DM Sans"/>
                <a:sym typeface="DM Sans"/>
              </a:rPr>
              <a:t>y</a:t>
            </a:r>
            <a:r>
              <a:rPr lang="es" sz="3333" dirty="0">
                <a:latin typeface="DM Sans"/>
                <a:ea typeface="DM Sans"/>
                <a:cs typeface="DM Sans"/>
                <a:sym typeface="DM Sans"/>
              </a:rPr>
              <a:t> depende de </a:t>
            </a:r>
            <a:r>
              <a:rPr lang="es" sz="3333" i="1" dirty="0">
                <a:latin typeface="DM Sans"/>
                <a:ea typeface="DM Sans"/>
                <a:cs typeface="DM Sans"/>
                <a:sym typeface="DM Sans"/>
              </a:rPr>
              <a:t>x</a:t>
            </a:r>
            <a:r>
              <a:rPr lang="es" sz="3333" dirty="0">
                <a:latin typeface="DM Sans"/>
                <a:ea typeface="DM Sans"/>
                <a:cs typeface="DM Sans"/>
                <a:sym typeface="DM Sans"/>
              </a:rPr>
              <a:t>, </a:t>
            </a:r>
            <a:r>
              <a:rPr lang="es" sz="3333" b="1" dirty="0">
                <a:latin typeface="DM Sans"/>
                <a:ea typeface="DM Sans"/>
                <a:cs typeface="DM Sans"/>
                <a:sym typeface="DM Sans"/>
              </a:rPr>
              <a:t>una forma es trazar una recta que de alguna manera puede representar a esos puntos</a:t>
            </a:r>
            <a:r>
              <a:rPr lang="es" sz="3333" dirty="0">
                <a:latin typeface="DM Sans"/>
                <a:ea typeface="DM Sans"/>
                <a:cs typeface="DM Sans"/>
                <a:sym typeface="DM Sans"/>
              </a:rPr>
              <a:t>, tomando un criterio para la representación y trazar una recta que cumpla con él.</a:t>
            </a:r>
            <a:endParaRPr sz="3333" dirty="0">
              <a:latin typeface="DM Sans"/>
              <a:ea typeface="DM Sans"/>
              <a:cs typeface="DM Sans"/>
              <a:sym typeface="DM Sans"/>
            </a:endParaRPr>
          </a:p>
        </p:txBody>
      </p:sp>
    </p:spTree>
    <p:extLst>
      <p:ext uri="{BB962C8B-B14F-4D97-AF65-F5344CB8AC3E}">
        <p14:creationId xmlns:p14="http://schemas.microsoft.com/office/powerpoint/2010/main" val="3101099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48"/>
        <p:cNvGrpSpPr/>
        <p:nvPr/>
      </p:nvGrpSpPr>
      <p:grpSpPr>
        <a:xfrm>
          <a:off x="0" y="0"/>
          <a:ext cx="0" cy="0"/>
          <a:chOff x="0" y="0"/>
          <a:chExt cx="0" cy="0"/>
        </a:xfrm>
      </p:grpSpPr>
      <p:sp>
        <p:nvSpPr>
          <p:cNvPr id="249" name="Google Shape;249;p38"/>
          <p:cNvSpPr txBox="1"/>
          <p:nvPr/>
        </p:nvSpPr>
        <p:spPr>
          <a:xfrm>
            <a:off x="863117" y="930767"/>
            <a:ext cx="5112800" cy="168760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Por ejemplo, una recta que pase “lo más al centro posible” del conjunto de puntos...</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250" name="Google Shape;250;p38"/>
          <p:cNvSpPr txBox="1"/>
          <p:nvPr/>
        </p:nvSpPr>
        <p:spPr>
          <a:xfrm>
            <a:off x="6216084" y="2185401"/>
            <a:ext cx="5112800" cy="283304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Aquí realizamos </a:t>
            </a:r>
            <a:r>
              <a:rPr lang="es" b="1">
                <a:solidFill>
                  <a:schemeClr val="dk1"/>
                </a:solidFill>
                <a:latin typeface="DM Sans"/>
                <a:ea typeface="DM Sans"/>
                <a:cs typeface="DM Sans"/>
                <a:sym typeface="DM Sans"/>
              </a:rPr>
              <a:t>un ajuste de la recta a los datos</a:t>
            </a:r>
            <a:r>
              <a:rPr lang="es">
                <a:solidFill>
                  <a:schemeClr val="dk1"/>
                </a:solidFill>
                <a:latin typeface="DM Sans"/>
                <a:ea typeface="DM Sans"/>
                <a:cs typeface="DM Sans"/>
                <a:sym typeface="DM Sans"/>
              </a:rPr>
              <a:t>. A la técnica que utilizamos para realizar este ajuste a un conjunto de puntos por parte de una recta la llamaremos </a:t>
            </a:r>
            <a:r>
              <a:rPr lang="es" b="1">
                <a:solidFill>
                  <a:schemeClr val="dk1"/>
                </a:solidFill>
                <a:latin typeface="DM Sans"/>
                <a:ea typeface="DM Sans"/>
                <a:cs typeface="DM Sans"/>
                <a:sym typeface="DM Sans"/>
              </a:rPr>
              <a:t>“método de mínimos cuadrados”.</a:t>
            </a:r>
            <a:endParaRPr b="1">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lgn="just">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pic>
        <p:nvPicPr>
          <p:cNvPr id="251" name="Google Shape;251;p38"/>
          <p:cNvPicPr preferRelativeResize="0"/>
          <p:nvPr/>
        </p:nvPicPr>
        <p:blipFill rotWithShape="1">
          <a:blip r:embed="rId3">
            <a:alphaModFix/>
          </a:blip>
          <a:srcRect t="7885"/>
          <a:stretch/>
        </p:blipFill>
        <p:spPr>
          <a:xfrm>
            <a:off x="955733" y="2185401"/>
            <a:ext cx="4927600" cy="32639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542251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55"/>
        <p:cNvGrpSpPr/>
        <p:nvPr/>
      </p:nvGrpSpPr>
      <p:grpSpPr>
        <a:xfrm>
          <a:off x="0" y="0"/>
          <a:ext cx="0" cy="0"/>
          <a:chOff x="0" y="0"/>
          <a:chExt cx="0" cy="0"/>
        </a:xfrm>
      </p:grpSpPr>
      <p:sp>
        <p:nvSpPr>
          <p:cNvPr id="256" name="Google Shape;256;p3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a:t>
            </a:r>
            <a:endParaRPr sz="5333" b="1">
              <a:solidFill>
                <a:schemeClr val="dk1"/>
              </a:solidFill>
              <a:latin typeface="DM Sans"/>
              <a:ea typeface="DM Sans"/>
              <a:cs typeface="DM Sans"/>
              <a:sym typeface="DM Sans"/>
            </a:endParaRPr>
          </a:p>
        </p:txBody>
      </p:sp>
      <p:sp>
        <p:nvSpPr>
          <p:cNvPr id="257" name="Google Shape;257;p39"/>
          <p:cNvSpPr txBox="1"/>
          <p:nvPr/>
        </p:nvSpPr>
        <p:spPr>
          <a:xfrm>
            <a:off x="631133" y="2544234"/>
            <a:ext cx="5112800" cy="323930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Arial"/>
              <a:buChar char="✓"/>
            </a:pPr>
            <a:r>
              <a:rPr lang="es">
                <a:solidFill>
                  <a:schemeClr val="dk1"/>
                </a:solidFill>
                <a:latin typeface="DM Sans"/>
                <a:ea typeface="DM Sans"/>
                <a:cs typeface="DM Sans"/>
                <a:sym typeface="DM Sans"/>
              </a:rPr>
              <a:t>La </a:t>
            </a:r>
            <a:r>
              <a:rPr lang="es" b="1">
                <a:solidFill>
                  <a:schemeClr val="dk1"/>
                </a:solidFill>
                <a:latin typeface="DM Sans"/>
                <a:ea typeface="DM Sans"/>
                <a:cs typeface="DM Sans"/>
                <a:sym typeface="DM Sans"/>
              </a:rPr>
              <a:t>regresión</a:t>
            </a:r>
            <a:r>
              <a:rPr lang="es">
                <a:solidFill>
                  <a:schemeClr val="dk1"/>
                </a:solidFill>
                <a:latin typeface="DM Sans"/>
                <a:ea typeface="DM Sans"/>
                <a:cs typeface="DM Sans"/>
                <a:sym typeface="DM Sans"/>
              </a:rPr>
              <a:t> es un método para determinar la relación estadística entre una variable dependiente y una o más variables independientes.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Arial"/>
              <a:buChar char="✓"/>
            </a:pPr>
            <a:r>
              <a:rPr lang="es">
                <a:solidFill>
                  <a:schemeClr val="dk1"/>
                </a:solidFill>
                <a:latin typeface="DM Sans"/>
                <a:ea typeface="DM Sans"/>
                <a:cs typeface="DM Sans"/>
                <a:sym typeface="DM Sans"/>
              </a:rPr>
              <a:t>La </a:t>
            </a:r>
            <a:r>
              <a:rPr lang="es" b="1">
                <a:solidFill>
                  <a:schemeClr val="dk1"/>
                </a:solidFill>
                <a:latin typeface="DM Sans"/>
                <a:ea typeface="DM Sans"/>
                <a:cs typeface="DM Sans"/>
                <a:sym typeface="DM Sans"/>
              </a:rPr>
              <a:t>variable independiente</a:t>
            </a:r>
            <a:r>
              <a:rPr lang="es">
                <a:solidFill>
                  <a:schemeClr val="dk1"/>
                </a:solidFill>
                <a:latin typeface="DM Sans"/>
                <a:ea typeface="DM Sans"/>
                <a:cs typeface="DM Sans"/>
                <a:sym typeface="DM Sans"/>
              </a:rPr>
              <a:t> del cambio está asociada con el cambio en las </a:t>
            </a:r>
            <a:r>
              <a:rPr lang="es" b="1">
                <a:solidFill>
                  <a:schemeClr val="dk1"/>
                </a:solidFill>
                <a:latin typeface="DM Sans"/>
                <a:ea typeface="DM Sans"/>
                <a:cs typeface="DM Sans"/>
                <a:sym typeface="DM Sans"/>
              </a:rPr>
              <a:t>variables independientes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Arial"/>
              <a:buChar char="✓"/>
            </a:pPr>
            <a:r>
              <a:rPr lang="es">
                <a:solidFill>
                  <a:schemeClr val="dk1"/>
                </a:solidFill>
                <a:latin typeface="DM Sans"/>
                <a:ea typeface="DM Sans"/>
                <a:cs typeface="DM Sans"/>
                <a:sym typeface="DM Sans"/>
              </a:rPr>
              <a:t>El modelo está dado por la ecuación: </a:t>
            </a:r>
            <a:r>
              <a:rPr lang="es" b="1">
                <a:solidFill>
                  <a:schemeClr val="dk1"/>
                </a:solidFill>
                <a:latin typeface="DM Sans"/>
                <a:ea typeface="DM Sans"/>
                <a:cs typeface="DM Sans"/>
                <a:sym typeface="DM Sans"/>
              </a:rPr>
              <a:t>y꞊a +bx. </a:t>
            </a:r>
            <a:r>
              <a:rPr lang="es">
                <a:solidFill>
                  <a:schemeClr val="dk1"/>
                </a:solidFill>
                <a:latin typeface="DM Sans"/>
                <a:ea typeface="DM Sans"/>
                <a:cs typeface="DM Sans"/>
                <a:sym typeface="DM Sans"/>
              </a:rPr>
              <a:t>Con a= Intercepto y b=pendiente</a:t>
            </a:r>
            <a:endParaRPr>
              <a:solidFill>
                <a:srgbClr val="000000"/>
              </a:solidFill>
              <a:latin typeface="DM Sans"/>
              <a:ea typeface="DM Sans"/>
              <a:cs typeface="DM Sans"/>
              <a:sym typeface="DM Sans"/>
            </a:endParaRPr>
          </a:p>
        </p:txBody>
      </p:sp>
      <p:pic>
        <p:nvPicPr>
          <p:cNvPr id="258" name="Google Shape;258;p39"/>
          <p:cNvPicPr preferRelativeResize="0"/>
          <p:nvPr/>
        </p:nvPicPr>
        <p:blipFill rotWithShape="1">
          <a:blip r:embed="rId3">
            <a:alphaModFix/>
          </a:blip>
          <a:srcRect/>
          <a:stretch/>
        </p:blipFill>
        <p:spPr>
          <a:xfrm>
            <a:off x="7271500" y="1811231"/>
            <a:ext cx="2805288" cy="2103967"/>
          </a:xfrm>
          <a:prstGeom prst="rect">
            <a:avLst/>
          </a:prstGeom>
          <a:noFill/>
          <a:ln>
            <a:noFill/>
          </a:ln>
        </p:spPr>
      </p:pic>
      <p:pic>
        <p:nvPicPr>
          <p:cNvPr id="259" name="Google Shape;259;p39"/>
          <p:cNvPicPr preferRelativeResize="0"/>
          <p:nvPr/>
        </p:nvPicPr>
        <p:blipFill rotWithShape="1">
          <a:blip r:embed="rId4">
            <a:alphaModFix/>
          </a:blip>
          <a:srcRect/>
          <a:stretch/>
        </p:blipFill>
        <p:spPr>
          <a:xfrm>
            <a:off x="7622151" y="3964401"/>
            <a:ext cx="2103967" cy="2103967"/>
          </a:xfrm>
          <a:prstGeom prst="rect">
            <a:avLst/>
          </a:prstGeom>
          <a:noFill/>
          <a:ln>
            <a:noFill/>
          </a:ln>
        </p:spPr>
      </p:pic>
    </p:spTree>
    <p:extLst>
      <p:ext uri="{BB962C8B-B14F-4D97-AF65-F5344CB8AC3E}">
        <p14:creationId xmlns:p14="http://schemas.microsoft.com/office/powerpoint/2010/main" val="797292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63"/>
        <p:cNvGrpSpPr/>
        <p:nvPr/>
      </p:nvGrpSpPr>
      <p:grpSpPr>
        <a:xfrm>
          <a:off x="0" y="0"/>
          <a:ext cx="0" cy="0"/>
          <a:chOff x="0" y="0"/>
          <a:chExt cx="0" cy="0"/>
        </a:xfrm>
      </p:grpSpPr>
      <p:sp>
        <p:nvSpPr>
          <p:cNvPr id="264" name="Google Shape;264;p4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rgbClr val="00B0F0"/>
                </a:solidFill>
                <a:latin typeface="DM Sans"/>
                <a:ea typeface="DM Sans"/>
                <a:cs typeface="DM Sans"/>
                <a:sym typeface="DM Sans"/>
              </a:rPr>
              <a:t>¡Importante!</a:t>
            </a:r>
            <a:endParaRPr sz="5333" b="1" dirty="0">
              <a:solidFill>
                <a:srgbClr val="00B0F0"/>
              </a:solidFill>
              <a:latin typeface="DM Sans"/>
              <a:ea typeface="DM Sans"/>
              <a:cs typeface="DM Sans"/>
              <a:sym typeface="DM Sans"/>
            </a:endParaRPr>
          </a:p>
        </p:txBody>
      </p:sp>
      <p:sp>
        <p:nvSpPr>
          <p:cNvPr id="265" name="Google Shape;265;p40"/>
          <p:cNvSpPr txBox="1"/>
          <p:nvPr/>
        </p:nvSpPr>
        <p:spPr>
          <a:xfrm>
            <a:off x="631133" y="2168134"/>
            <a:ext cx="9559200" cy="4298124"/>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3333" dirty="0">
                <a:latin typeface="DM Sans"/>
                <a:ea typeface="DM Sans"/>
                <a:cs typeface="DM Sans"/>
                <a:sym typeface="DM Sans"/>
              </a:rPr>
              <a:t>Un modelo de regresión lineal no es simplemente una recta de ajuste por mínimos cuadrados, sino que </a:t>
            </a:r>
            <a:r>
              <a:rPr lang="es" sz="3333" b="1" dirty="0">
                <a:latin typeface="DM Sans"/>
                <a:ea typeface="DM Sans"/>
                <a:cs typeface="DM Sans"/>
                <a:sym typeface="DM Sans"/>
              </a:rPr>
              <a:t>deben cumplirse una serie de condiciones rigurosas que deben probarse matemáticamente</a:t>
            </a:r>
            <a:r>
              <a:rPr lang="es" sz="3333" dirty="0">
                <a:latin typeface="DM Sans"/>
                <a:ea typeface="DM Sans"/>
                <a:cs typeface="DM Sans"/>
                <a:sym typeface="DM Sans"/>
              </a:rPr>
              <a:t>. </a:t>
            </a:r>
            <a:endParaRPr sz="3333" dirty="0">
              <a:latin typeface="DM Sans"/>
              <a:ea typeface="DM Sans"/>
              <a:cs typeface="DM Sans"/>
              <a:sym typeface="DM Sans"/>
            </a:endParaRPr>
          </a:p>
          <a:p>
            <a:pPr>
              <a:lnSpc>
                <a:spcPct val="115000"/>
              </a:lnSpc>
              <a:buClr>
                <a:schemeClr val="dk1"/>
              </a:buClr>
              <a:buSzPts val="1100"/>
            </a:pPr>
            <a:endParaRPr sz="3333" dirty="0">
              <a:latin typeface="DM Sans"/>
              <a:ea typeface="DM Sans"/>
              <a:cs typeface="DM Sans"/>
              <a:sym typeface="DM Sans"/>
            </a:endParaRPr>
          </a:p>
          <a:p>
            <a:pPr>
              <a:buClr>
                <a:schemeClr val="dk1"/>
              </a:buClr>
              <a:buSzPts val="1100"/>
            </a:pPr>
            <a:endParaRPr sz="3333" dirty="0">
              <a:latin typeface="DM Sans"/>
              <a:ea typeface="DM Sans"/>
              <a:cs typeface="DM Sans"/>
              <a:sym typeface="DM Sans"/>
            </a:endParaRPr>
          </a:p>
        </p:txBody>
      </p:sp>
    </p:spTree>
    <p:extLst>
      <p:ext uri="{BB962C8B-B14F-4D97-AF65-F5344CB8AC3E}">
        <p14:creationId xmlns:p14="http://schemas.microsoft.com/office/powerpoint/2010/main" val="1561695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69"/>
        <p:cNvGrpSpPr/>
        <p:nvPr/>
      </p:nvGrpSpPr>
      <p:grpSpPr>
        <a:xfrm>
          <a:off x="0" y="0"/>
          <a:ext cx="0" cy="0"/>
          <a:chOff x="0" y="0"/>
          <a:chExt cx="0" cy="0"/>
        </a:xfrm>
      </p:grpSpPr>
      <p:sp>
        <p:nvSpPr>
          <p:cNvPr id="270" name="Google Shape;270;p41"/>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Condiciones para el uso de Regresión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412874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44"/>
        <p:cNvGrpSpPr/>
        <p:nvPr/>
      </p:nvGrpSpPr>
      <p:grpSpPr>
        <a:xfrm>
          <a:off x="0" y="0"/>
          <a:ext cx="0" cy="0"/>
          <a:chOff x="0" y="0"/>
          <a:chExt cx="0" cy="0"/>
        </a:xfrm>
      </p:grpSpPr>
      <p:sp>
        <p:nvSpPr>
          <p:cNvPr id="145" name="Google Shape;145;p24"/>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Correlación, causalidad y dependencia</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885435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74"/>
        <p:cNvGrpSpPr/>
        <p:nvPr/>
      </p:nvGrpSpPr>
      <p:grpSpPr>
        <a:xfrm>
          <a:off x="0" y="0"/>
          <a:ext cx="0" cy="0"/>
          <a:chOff x="0" y="0"/>
          <a:chExt cx="0" cy="0"/>
        </a:xfrm>
      </p:grpSpPr>
      <p:sp>
        <p:nvSpPr>
          <p:cNvPr id="275" name="Google Shape;275;p4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Condiciones de uso</a:t>
            </a:r>
            <a:endParaRPr sz="5333" b="1">
              <a:solidFill>
                <a:schemeClr val="dk1"/>
              </a:solidFill>
              <a:latin typeface="DM Sans"/>
              <a:ea typeface="DM Sans"/>
              <a:cs typeface="DM Sans"/>
              <a:sym typeface="DM Sans"/>
            </a:endParaRPr>
          </a:p>
        </p:txBody>
      </p:sp>
      <p:sp>
        <p:nvSpPr>
          <p:cNvPr id="276" name="Google Shape;276;p42"/>
          <p:cNvSpPr txBox="1"/>
          <p:nvPr/>
        </p:nvSpPr>
        <p:spPr>
          <a:xfrm>
            <a:off x="635000" y="2047700"/>
            <a:ext cx="5520000" cy="4568903"/>
          </a:xfrm>
          <a:prstGeom prst="rect">
            <a:avLst/>
          </a:prstGeom>
          <a:noFill/>
          <a:ln>
            <a:noFill/>
          </a:ln>
        </p:spPr>
        <p:txBody>
          <a:bodyPr spcFirstLastPara="1" wrap="square" lIns="121900" tIns="121900" rIns="121900" bIns="121900" anchor="t" anchorCtr="0">
            <a:spAutoFit/>
          </a:bodyPr>
          <a:lstStyle/>
          <a:p>
            <a:pPr marL="609585" indent="-419090">
              <a:lnSpc>
                <a:spcPct val="115000"/>
              </a:lnSpc>
              <a:spcBef>
                <a:spcPts val="1333"/>
              </a:spcBef>
              <a:buClr>
                <a:srgbClr val="EA90FF"/>
              </a:buClr>
              <a:buSzPts val="1350"/>
              <a:buFont typeface="Arial"/>
              <a:buChar char="✓"/>
            </a:pPr>
            <a:r>
              <a:rPr lang="es" b="1">
                <a:solidFill>
                  <a:schemeClr val="dk1"/>
                </a:solidFill>
                <a:latin typeface="DM Sans"/>
                <a:ea typeface="DM Sans"/>
                <a:cs typeface="DM Sans"/>
                <a:sym typeface="DM Sans"/>
              </a:rPr>
              <a:t>Normalidad: </a:t>
            </a:r>
            <a:r>
              <a:rPr lang="es">
                <a:solidFill>
                  <a:schemeClr val="dk1"/>
                </a:solidFill>
                <a:latin typeface="DM Sans"/>
                <a:ea typeface="DM Sans"/>
                <a:cs typeface="DM Sans"/>
                <a:sym typeface="DM Sans"/>
              </a:rPr>
              <a:t>Los residuales del modelo tienen una distribución normal.</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Relación lineal: </a:t>
            </a:r>
            <a:r>
              <a:rPr lang="es">
                <a:solidFill>
                  <a:schemeClr val="dk1"/>
                </a:solidFill>
                <a:latin typeface="DM Sans"/>
                <a:ea typeface="DM Sans"/>
                <a:cs typeface="DM Sans"/>
                <a:sym typeface="DM Sans"/>
              </a:rPr>
              <a:t>Existe una relación lineal entre las variables independientes y la dependiente</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Independencia: </a:t>
            </a:r>
            <a:r>
              <a:rPr lang="es">
                <a:solidFill>
                  <a:schemeClr val="dk1"/>
                </a:solidFill>
                <a:latin typeface="DM Sans"/>
                <a:ea typeface="DM Sans"/>
                <a:cs typeface="DM Sans"/>
                <a:sym typeface="DM Sans"/>
              </a:rPr>
              <a:t>no hay correlación entre los residuales como lo que ocurre en series de tiempo</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Homocedasticidad: </a:t>
            </a:r>
            <a:r>
              <a:rPr lang="es">
                <a:solidFill>
                  <a:schemeClr val="dk1"/>
                </a:solidFill>
                <a:latin typeface="DM Sans"/>
                <a:ea typeface="DM Sans"/>
                <a:cs typeface="DM Sans"/>
                <a:sym typeface="DM Sans"/>
              </a:rPr>
              <a:t>Los residuales tienen una varianza constante. </a:t>
            </a:r>
            <a:endParaRPr>
              <a:solidFill>
                <a:schemeClr val="dk1"/>
              </a:solidFill>
              <a:latin typeface="DM Sans"/>
              <a:ea typeface="DM Sans"/>
              <a:cs typeface="DM Sans"/>
              <a:sym typeface="DM Sans"/>
            </a:endParaRPr>
          </a:p>
          <a:p>
            <a:pPr>
              <a:lnSpc>
                <a:spcPct val="115000"/>
              </a:lnSpc>
              <a:spcBef>
                <a:spcPts val="1333"/>
              </a:spcBef>
              <a:spcAft>
                <a:spcPts val="1333"/>
              </a:spcAft>
              <a:buClr>
                <a:srgbClr val="000000"/>
              </a:buClr>
              <a:buSzPts val="1350"/>
            </a:pPr>
            <a:r>
              <a:rPr lang="es">
                <a:solidFill>
                  <a:schemeClr val="dk1"/>
                </a:solidFill>
                <a:latin typeface="DM Sans"/>
                <a:ea typeface="DM Sans"/>
                <a:cs typeface="DM Sans"/>
                <a:sym typeface="DM Sans"/>
              </a:rPr>
              <a:t>Si estos supuestos no se cumplen la regresión pierde potencia (poder predictivo)</a:t>
            </a:r>
            <a:endParaRPr>
              <a:solidFill>
                <a:schemeClr val="dk1"/>
              </a:solidFill>
              <a:latin typeface="DM Sans"/>
              <a:ea typeface="DM Sans"/>
              <a:cs typeface="DM Sans"/>
              <a:sym typeface="DM Sans"/>
            </a:endParaRPr>
          </a:p>
        </p:txBody>
      </p:sp>
      <p:pic>
        <p:nvPicPr>
          <p:cNvPr id="277" name="Google Shape;277;p42"/>
          <p:cNvPicPr preferRelativeResize="0"/>
          <p:nvPr/>
        </p:nvPicPr>
        <p:blipFill rotWithShape="1">
          <a:blip r:embed="rId3">
            <a:alphaModFix/>
          </a:blip>
          <a:srcRect/>
          <a:stretch/>
        </p:blipFill>
        <p:spPr>
          <a:xfrm>
            <a:off x="6771667" y="2116301"/>
            <a:ext cx="4157733" cy="2210167"/>
          </a:xfrm>
          <a:prstGeom prst="rect">
            <a:avLst/>
          </a:prstGeom>
          <a:noFill/>
          <a:ln>
            <a:noFill/>
          </a:ln>
        </p:spPr>
      </p:pic>
      <p:pic>
        <p:nvPicPr>
          <p:cNvPr id="278" name="Google Shape;278;p42"/>
          <p:cNvPicPr preferRelativeResize="0"/>
          <p:nvPr/>
        </p:nvPicPr>
        <p:blipFill rotWithShape="1">
          <a:blip r:embed="rId4">
            <a:alphaModFix/>
          </a:blip>
          <a:srcRect l="3192" t="24183" b="13471"/>
          <a:stretch/>
        </p:blipFill>
        <p:spPr>
          <a:xfrm>
            <a:off x="6484784" y="4408112"/>
            <a:ext cx="4731469" cy="1713288"/>
          </a:xfrm>
          <a:prstGeom prst="rect">
            <a:avLst/>
          </a:prstGeom>
          <a:noFill/>
          <a:ln>
            <a:noFill/>
          </a:ln>
        </p:spPr>
      </p:pic>
    </p:spTree>
    <p:extLst>
      <p:ext uri="{BB962C8B-B14F-4D97-AF65-F5344CB8AC3E}">
        <p14:creationId xmlns:p14="http://schemas.microsoft.com/office/powerpoint/2010/main" val="149909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82"/>
        <p:cNvGrpSpPr/>
        <p:nvPr/>
      </p:nvGrpSpPr>
      <p:grpSpPr>
        <a:xfrm>
          <a:off x="0" y="0"/>
          <a:ext cx="0" cy="0"/>
          <a:chOff x="0" y="0"/>
          <a:chExt cx="0" cy="0"/>
        </a:xfrm>
      </p:grpSpPr>
      <p:sp>
        <p:nvSpPr>
          <p:cNvPr id="283" name="Google Shape;283;p43"/>
          <p:cNvSpPr txBox="1"/>
          <p:nvPr/>
        </p:nvSpPr>
        <p:spPr>
          <a:xfrm>
            <a:off x="631133" y="826034"/>
            <a:ext cx="9409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funciona el método de mínimos cuadros?</a:t>
            </a:r>
            <a:endParaRPr sz="5333" b="1">
              <a:solidFill>
                <a:schemeClr val="dk1"/>
              </a:solidFill>
              <a:latin typeface="DM Sans"/>
              <a:ea typeface="DM Sans"/>
              <a:cs typeface="DM Sans"/>
              <a:sym typeface="DM Sans"/>
            </a:endParaRPr>
          </a:p>
        </p:txBody>
      </p:sp>
      <p:sp>
        <p:nvSpPr>
          <p:cNvPr id="284" name="Google Shape;284;p43"/>
          <p:cNvSpPr txBox="1"/>
          <p:nvPr/>
        </p:nvSpPr>
        <p:spPr>
          <a:xfrm>
            <a:off x="631133" y="2550034"/>
            <a:ext cx="5520000" cy="2685310"/>
          </a:xfrm>
          <a:prstGeom prst="rect">
            <a:avLst/>
          </a:prstGeom>
          <a:noFill/>
          <a:ln>
            <a:noFill/>
          </a:ln>
        </p:spPr>
        <p:txBody>
          <a:bodyPr spcFirstLastPara="1" wrap="square" lIns="121900" tIns="121900" rIns="121900" bIns="121900" anchor="t" anchorCtr="0">
            <a:spAutoFit/>
          </a:bodyPr>
          <a:lstStyle/>
          <a:p>
            <a:pPr marL="609585" indent="-419090">
              <a:buClr>
                <a:srgbClr val="3CEFAB"/>
              </a:buClr>
              <a:buSzPts val="1350"/>
              <a:buFont typeface="Helvetica Neue Light"/>
              <a:buChar char="✓"/>
            </a:pPr>
            <a:r>
              <a:rPr lang="es">
                <a:solidFill>
                  <a:schemeClr val="dk1"/>
                </a:solidFill>
                <a:latin typeface="DM Sans"/>
                <a:ea typeface="DM Sans"/>
                <a:cs typeface="DM Sans"/>
                <a:sym typeface="DM Sans"/>
              </a:rPr>
              <a:t>Se toma cada </a:t>
            </a:r>
            <a:r>
              <a:rPr lang="es" b="1">
                <a:solidFill>
                  <a:schemeClr val="dk1"/>
                </a:solidFill>
                <a:latin typeface="DM Sans"/>
                <a:ea typeface="DM Sans"/>
                <a:cs typeface="DM Sans"/>
                <a:sym typeface="DM Sans"/>
              </a:rPr>
              <a:t>punto individual y se calcula su distancia vertical a la recta</a:t>
            </a:r>
            <a:r>
              <a:rPr lang="es">
                <a:solidFill>
                  <a:schemeClr val="dk1"/>
                </a:solidFill>
                <a:latin typeface="DM Sans"/>
                <a:ea typeface="DM Sans"/>
                <a:cs typeface="DM Sans"/>
                <a:sym typeface="DM Sans"/>
              </a:rPr>
              <a:t> (denominada error y simbolizada con la letra e). </a:t>
            </a:r>
            <a:endParaRPr>
              <a:solidFill>
                <a:schemeClr val="dk1"/>
              </a:solidFill>
              <a:latin typeface="DM Sans"/>
              <a:ea typeface="DM Sans"/>
              <a:cs typeface="DM Sans"/>
              <a:sym typeface="DM Sans"/>
            </a:endParaRPr>
          </a:p>
          <a:p>
            <a:pPr marL="609585" indent="-419090">
              <a:spcBef>
                <a:spcPts val="1333"/>
              </a:spcBef>
              <a:buClr>
                <a:srgbClr val="3CEFAB"/>
              </a:buClr>
              <a:buSzPts val="1350"/>
              <a:buFont typeface="Helvetica Neue Light"/>
              <a:buChar char="✓"/>
            </a:pPr>
            <a:r>
              <a:rPr lang="es">
                <a:solidFill>
                  <a:schemeClr val="dk1"/>
                </a:solidFill>
                <a:latin typeface="DM Sans"/>
                <a:ea typeface="DM Sans"/>
                <a:cs typeface="DM Sans"/>
                <a:sym typeface="DM Sans"/>
              </a:rPr>
              <a:t>Se realiza entonces </a:t>
            </a:r>
            <a:r>
              <a:rPr lang="es" b="1">
                <a:solidFill>
                  <a:schemeClr val="dk1"/>
                </a:solidFill>
                <a:latin typeface="DM Sans"/>
                <a:ea typeface="DM Sans"/>
                <a:cs typeface="DM Sans"/>
                <a:sym typeface="DM Sans"/>
              </a:rPr>
              <a:t>la suma de todas las distancias verticales elevadas al cuadrado</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spcAft>
                <a:spcPts val="1333"/>
              </a:spcAft>
              <a:buClr>
                <a:srgbClr val="3CEFAB"/>
              </a:buClr>
              <a:buSzPts val="1350"/>
              <a:buFont typeface="Helvetica Neue Light"/>
              <a:buChar char="✓"/>
            </a:pPr>
            <a:r>
              <a:rPr lang="es">
                <a:solidFill>
                  <a:schemeClr val="dk1"/>
                </a:solidFill>
                <a:latin typeface="DM Sans"/>
                <a:ea typeface="DM Sans"/>
                <a:cs typeface="DM Sans"/>
                <a:sym typeface="DM Sans"/>
              </a:rPr>
              <a:t>El objetivo es </a:t>
            </a:r>
            <a:r>
              <a:rPr lang="es" b="1">
                <a:solidFill>
                  <a:schemeClr val="dk1"/>
                </a:solidFill>
                <a:latin typeface="DM Sans"/>
                <a:ea typeface="DM Sans"/>
                <a:cs typeface="DM Sans"/>
                <a:sym typeface="DM Sans"/>
              </a:rPr>
              <a:t>minimizar</a:t>
            </a:r>
            <a:r>
              <a:rPr lang="es">
                <a:solidFill>
                  <a:schemeClr val="dk1"/>
                </a:solidFill>
                <a:latin typeface="DM Sans"/>
                <a:ea typeface="DM Sans"/>
                <a:cs typeface="DM Sans"/>
                <a:sym typeface="DM Sans"/>
              </a:rPr>
              <a:t> los errores: </a:t>
            </a:r>
            <a:endParaRPr b="1">
              <a:solidFill>
                <a:schemeClr val="dk1"/>
              </a:solidFill>
              <a:latin typeface="DM Sans"/>
              <a:ea typeface="DM Sans"/>
              <a:cs typeface="DM Sans"/>
              <a:sym typeface="DM Sans"/>
            </a:endParaRPr>
          </a:p>
        </p:txBody>
      </p:sp>
      <p:pic>
        <p:nvPicPr>
          <p:cNvPr id="285" name="Google Shape;285;p43"/>
          <p:cNvPicPr preferRelativeResize="0"/>
          <p:nvPr/>
        </p:nvPicPr>
        <p:blipFill rotWithShape="1">
          <a:blip r:embed="rId3">
            <a:alphaModFix/>
          </a:blip>
          <a:srcRect/>
          <a:stretch/>
        </p:blipFill>
        <p:spPr>
          <a:xfrm>
            <a:off x="1363134" y="5354834"/>
            <a:ext cx="2658679" cy="750433"/>
          </a:xfrm>
          <a:prstGeom prst="rect">
            <a:avLst/>
          </a:prstGeom>
          <a:noFill/>
          <a:ln>
            <a:noFill/>
          </a:ln>
        </p:spPr>
      </p:pic>
      <p:pic>
        <p:nvPicPr>
          <p:cNvPr id="286" name="Google Shape;286;p43"/>
          <p:cNvPicPr preferRelativeResize="0"/>
          <p:nvPr/>
        </p:nvPicPr>
        <p:blipFill rotWithShape="1">
          <a:blip r:embed="rId4">
            <a:alphaModFix/>
          </a:blip>
          <a:srcRect/>
          <a:stretch/>
        </p:blipFill>
        <p:spPr>
          <a:xfrm>
            <a:off x="7294501" y="2853433"/>
            <a:ext cx="2998236" cy="2804800"/>
          </a:xfrm>
          <a:prstGeom prst="rect">
            <a:avLst/>
          </a:prstGeom>
          <a:noFill/>
          <a:ln>
            <a:noFill/>
          </a:ln>
        </p:spPr>
      </p:pic>
    </p:spTree>
    <p:extLst>
      <p:ext uri="{BB962C8B-B14F-4D97-AF65-F5344CB8AC3E}">
        <p14:creationId xmlns:p14="http://schemas.microsoft.com/office/powerpoint/2010/main" val="3177765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90"/>
        <p:cNvGrpSpPr/>
        <p:nvPr/>
      </p:nvGrpSpPr>
      <p:grpSpPr>
        <a:xfrm>
          <a:off x="0" y="0"/>
          <a:ext cx="0" cy="0"/>
          <a:chOff x="0" y="0"/>
          <a:chExt cx="0" cy="0"/>
        </a:xfrm>
      </p:grpSpPr>
      <p:sp>
        <p:nvSpPr>
          <p:cNvPr id="291" name="Google Shape;291;p44"/>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a:t>
            </a:r>
            <a:endParaRPr sz="5333" b="1">
              <a:solidFill>
                <a:schemeClr val="dk1"/>
              </a:solidFill>
              <a:latin typeface="DM Sans"/>
              <a:ea typeface="DM Sans"/>
              <a:cs typeface="DM Sans"/>
              <a:sym typeface="DM Sans"/>
            </a:endParaRPr>
          </a:p>
        </p:txBody>
      </p:sp>
      <p:sp>
        <p:nvSpPr>
          <p:cNvPr id="292" name="Google Shape;292;p44"/>
          <p:cNvSpPr txBox="1"/>
          <p:nvPr/>
        </p:nvSpPr>
        <p:spPr>
          <a:xfrm>
            <a:off x="610300" y="2948834"/>
            <a:ext cx="5761600" cy="251859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Existe una fórmula (¡que no veremos aquí!) para encontrar precisamente la recta que cumple con la condición de la fórmula de mínimos cuadrados.</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DM Sans"/>
              <a:buChar char="✓"/>
            </a:pPr>
            <a:r>
              <a:rPr lang="es" b="1">
                <a:solidFill>
                  <a:schemeClr val="dk1"/>
                </a:solidFill>
                <a:latin typeface="DM Sans"/>
                <a:ea typeface="DM Sans"/>
                <a:cs typeface="DM Sans"/>
                <a:sym typeface="DM Sans"/>
              </a:rPr>
              <a:t>El método de mínimos cuadrados es el método por defecto que utiliza el modelo de regresión lineal.</a:t>
            </a:r>
            <a:endParaRPr>
              <a:solidFill>
                <a:srgbClr val="000000"/>
              </a:solidFill>
              <a:latin typeface="DM Sans"/>
              <a:ea typeface="DM Sans"/>
              <a:cs typeface="DM Sans"/>
              <a:sym typeface="DM Sans"/>
            </a:endParaRPr>
          </a:p>
        </p:txBody>
      </p:sp>
      <p:sp>
        <p:nvSpPr>
          <p:cNvPr id="293" name="Google Shape;293;p4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294" name="Google Shape;294;p44"/>
          <p:cNvPicPr preferRelativeResize="0"/>
          <p:nvPr/>
        </p:nvPicPr>
        <p:blipFill rotWithShape="1">
          <a:blip r:embed="rId3">
            <a:alphaModFix/>
          </a:blip>
          <a:srcRect/>
          <a:stretch/>
        </p:blipFill>
        <p:spPr>
          <a:xfrm>
            <a:off x="6569133" y="1596068"/>
            <a:ext cx="4588032" cy="3665835"/>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08917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98"/>
        <p:cNvGrpSpPr/>
        <p:nvPr/>
      </p:nvGrpSpPr>
      <p:grpSpPr>
        <a:xfrm>
          <a:off x="0" y="0"/>
          <a:ext cx="0" cy="0"/>
          <a:chOff x="0" y="0"/>
          <a:chExt cx="0" cy="0"/>
        </a:xfrm>
      </p:grpSpPr>
      <p:sp>
        <p:nvSpPr>
          <p:cNvPr id="299" name="Google Shape;299;p45"/>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Regresión dentro de Data Science</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1453048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3"/>
        <p:cNvGrpSpPr/>
        <p:nvPr/>
      </p:nvGrpSpPr>
      <p:grpSpPr>
        <a:xfrm>
          <a:off x="0" y="0"/>
          <a:ext cx="0" cy="0"/>
          <a:chOff x="0" y="0"/>
          <a:chExt cx="0" cy="0"/>
        </a:xfrm>
      </p:grpSpPr>
      <p:sp>
        <p:nvSpPr>
          <p:cNvPr id="304" name="Google Shape;304;p46"/>
          <p:cNvSpPr txBox="1"/>
          <p:nvPr/>
        </p:nvSpPr>
        <p:spPr>
          <a:xfrm>
            <a:off x="635000" y="1366401"/>
            <a:ext cx="4903200" cy="3570168"/>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ES" b="1" dirty="0" smtClean="0">
                <a:solidFill>
                  <a:schemeClr val="dk1"/>
                </a:solidFill>
                <a:latin typeface="DM Sans"/>
                <a:ea typeface="DM Sans"/>
                <a:cs typeface="DM Sans"/>
                <a:sym typeface="DM Sans"/>
              </a:rPr>
              <a:t>3 tipos de problemas</a:t>
            </a:r>
            <a:endParaRPr b="1"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Supervisado</a:t>
            </a:r>
            <a:endParaRPr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No supervisado</a:t>
            </a:r>
            <a:endParaRPr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por refuerzo</a:t>
            </a:r>
            <a:endParaRPr dirty="0">
              <a:solidFill>
                <a:schemeClr val="dk1"/>
              </a:solidFill>
              <a:latin typeface="DM Sans"/>
              <a:ea typeface="DM Sans"/>
              <a:cs typeface="DM Sans"/>
              <a:sym typeface="DM Sans"/>
            </a:endParaRPr>
          </a:p>
          <a:p>
            <a:pPr>
              <a:buClr>
                <a:schemeClr val="dk1"/>
              </a:buClr>
              <a:buSzPts val="1100"/>
            </a:pPr>
            <a:endParaRPr dirty="0">
              <a:solidFill>
                <a:schemeClr val="dk1"/>
              </a:solidFill>
              <a:latin typeface="DM Sans"/>
              <a:ea typeface="DM Sans"/>
              <a:cs typeface="DM Sans"/>
              <a:sym typeface="DM Sans"/>
            </a:endParaRPr>
          </a:p>
          <a:p>
            <a:pPr>
              <a:buClr>
                <a:schemeClr val="dk1"/>
              </a:buClr>
              <a:buSzPts val="1100"/>
            </a:pPr>
            <a:r>
              <a:rPr lang="es" dirty="0">
                <a:solidFill>
                  <a:schemeClr val="dk1"/>
                </a:solidFill>
                <a:latin typeface="DM Sans"/>
                <a:ea typeface="DM Sans"/>
                <a:cs typeface="DM Sans"/>
                <a:sym typeface="DM Sans"/>
              </a:rPr>
              <a:t>La</a:t>
            </a:r>
            <a:r>
              <a:rPr lang="es" b="1" dirty="0">
                <a:solidFill>
                  <a:schemeClr val="dk1"/>
                </a:solidFill>
                <a:latin typeface="DM Sans"/>
                <a:ea typeface="DM Sans"/>
                <a:cs typeface="DM Sans"/>
                <a:sym typeface="DM Sans"/>
              </a:rPr>
              <a:t> regresión</a:t>
            </a:r>
            <a:r>
              <a:rPr lang="es" dirty="0">
                <a:solidFill>
                  <a:schemeClr val="dk1"/>
                </a:solidFill>
                <a:latin typeface="DM Sans"/>
                <a:ea typeface="DM Sans"/>
                <a:cs typeface="DM Sans"/>
                <a:sym typeface="DM Sans"/>
              </a:rPr>
              <a:t> hace parte de lo que se conoce como </a:t>
            </a:r>
            <a:r>
              <a:rPr lang="es" b="1" dirty="0">
                <a:solidFill>
                  <a:schemeClr val="dk1"/>
                </a:solidFill>
                <a:latin typeface="DM Sans"/>
                <a:ea typeface="DM Sans"/>
                <a:cs typeface="DM Sans"/>
                <a:sym typeface="DM Sans"/>
              </a:rPr>
              <a:t>Aprendizaje Supervisado</a:t>
            </a:r>
            <a:endParaRPr b="1" dirty="0">
              <a:solidFill>
                <a:schemeClr val="dk1"/>
              </a:solidFill>
              <a:latin typeface="DM Sans"/>
              <a:ea typeface="DM Sans"/>
              <a:cs typeface="DM Sans"/>
              <a:sym typeface="DM Sans"/>
            </a:endParaRPr>
          </a:p>
          <a:p>
            <a:pPr>
              <a:buClr>
                <a:schemeClr val="dk1"/>
              </a:buClr>
              <a:buSzPts val="1100"/>
            </a:pPr>
            <a:endParaRPr b="1" dirty="0">
              <a:solidFill>
                <a:schemeClr val="dk1"/>
              </a:solidFill>
              <a:latin typeface="DM Sans"/>
              <a:ea typeface="DM Sans"/>
              <a:cs typeface="DM Sans"/>
              <a:sym typeface="DM Sans"/>
            </a:endParaRPr>
          </a:p>
          <a:p>
            <a:pPr>
              <a:buClr>
                <a:schemeClr val="dk1"/>
              </a:buClr>
              <a:buSzPts val="1100"/>
            </a:pPr>
            <a:r>
              <a:rPr lang="es" dirty="0">
                <a:solidFill>
                  <a:schemeClr val="dk1"/>
                </a:solidFill>
                <a:latin typeface="DM Sans"/>
                <a:ea typeface="DM Sans"/>
                <a:cs typeface="DM Sans"/>
                <a:sym typeface="DM Sans"/>
              </a:rPr>
              <a:t>La </a:t>
            </a:r>
            <a:r>
              <a:rPr lang="es" b="1" dirty="0">
                <a:solidFill>
                  <a:schemeClr val="dk1"/>
                </a:solidFill>
                <a:latin typeface="DM Sans"/>
                <a:ea typeface="DM Sans"/>
                <a:cs typeface="DM Sans"/>
                <a:sym typeface="DM Sans"/>
              </a:rPr>
              <a:t>regresión</a:t>
            </a:r>
            <a:r>
              <a:rPr lang="es" dirty="0">
                <a:solidFill>
                  <a:schemeClr val="dk1"/>
                </a:solidFill>
                <a:latin typeface="DM Sans"/>
                <a:ea typeface="DM Sans"/>
                <a:cs typeface="DM Sans"/>
                <a:sym typeface="DM Sans"/>
              </a:rPr>
              <a:t> se puede llevar a cabo por un amplio número de algoritmos (e.g Modelo lineal, XGBOOST, Random Forest, Regresión Ridge, Lasso y ElasticNet)</a:t>
            </a:r>
            <a:endParaRPr dirty="0">
              <a:solidFill>
                <a:srgbClr val="000000"/>
              </a:solidFill>
              <a:latin typeface="DM Sans"/>
              <a:ea typeface="DM Sans"/>
              <a:cs typeface="DM Sans"/>
              <a:sym typeface="DM Sans"/>
            </a:endParaRPr>
          </a:p>
        </p:txBody>
      </p:sp>
      <p:pic>
        <p:nvPicPr>
          <p:cNvPr id="305" name="Google Shape;305;p46"/>
          <p:cNvPicPr preferRelativeResize="0"/>
          <p:nvPr/>
        </p:nvPicPr>
        <p:blipFill rotWithShape="1">
          <a:blip r:embed="rId3">
            <a:alphaModFix/>
          </a:blip>
          <a:srcRect/>
          <a:stretch/>
        </p:blipFill>
        <p:spPr>
          <a:xfrm>
            <a:off x="5538201" y="1275934"/>
            <a:ext cx="6090465" cy="4306135"/>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245867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9"/>
        <p:cNvGrpSpPr/>
        <p:nvPr/>
      </p:nvGrpSpPr>
      <p:grpSpPr>
        <a:xfrm>
          <a:off x="0" y="0"/>
          <a:ext cx="0" cy="0"/>
          <a:chOff x="0" y="0"/>
          <a:chExt cx="0" cy="0"/>
        </a:xfrm>
      </p:grpSpPr>
      <p:sp>
        <p:nvSpPr>
          <p:cNvPr id="310" name="Google Shape;310;p47"/>
          <p:cNvSpPr txBox="1"/>
          <p:nvPr/>
        </p:nvSpPr>
        <p:spPr>
          <a:xfrm>
            <a:off x="863200" y="461301"/>
            <a:ext cx="10087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Tipos de problemas que resuelve el Aprendizaje Supervisado</a:t>
            </a:r>
            <a:endParaRPr sz="4667" b="1">
              <a:solidFill>
                <a:schemeClr val="lt1"/>
              </a:solidFill>
              <a:latin typeface="DM Sans"/>
              <a:ea typeface="DM Sans"/>
              <a:cs typeface="DM Sans"/>
              <a:sym typeface="DM Sans"/>
            </a:endParaRPr>
          </a:p>
        </p:txBody>
      </p:sp>
      <p:sp>
        <p:nvSpPr>
          <p:cNvPr id="311" name="Google Shape;311;p47"/>
          <p:cNvSpPr/>
          <p:nvPr/>
        </p:nvSpPr>
        <p:spPr>
          <a:xfrm>
            <a:off x="863200" y="2234267"/>
            <a:ext cx="10465600" cy="3602000"/>
          </a:xfrm>
          <a:prstGeom prst="rect">
            <a:avLst/>
          </a:prstGeom>
          <a:solidFill>
            <a:schemeClr val="bg1">
              <a:lumMod val="85000"/>
            </a:schemeClr>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2" name="Google Shape;312;p47"/>
          <p:cNvSpPr txBox="1"/>
          <p:nvPr/>
        </p:nvSpPr>
        <p:spPr>
          <a:xfrm>
            <a:off x="1371567" y="3167067"/>
            <a:ext cx="4338000" cy="215747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Necesitan predecir </a:t>
            </a:r>
            <a:r>
              <a:rPr lang="es" b="1">
                <a:solidFill>
                  <a:schemeClr val="dk1"/>
                </a:solidFill>
                <a:latin typeface="DM Sans"/>
                <a:ea typeface="DM Sans"/>
                <a:cs typeface="DM Sans"/>
                <a:sym typeface="DM Sans"/>
              </a:rPr>
              <a:t>la clase más probable de un elemento</a:t>
            </a:r>
            <a:r>
              <a:rPr lang="es">
                <a:solidFill>
                  <a:schemeClr val="dk1"/>
                </a:solidFill>
                <a:latin typeface="DM Sans"/>
                <a:ea typeface="DM Sans"/>
                <a:cs typeface="DM Sans"/>
                <a:sym typeface="DM Sans"/>
              </a:rPr>
              <a:t>, en función de un conjunto de variables de entrada. Para este tipo de algoritmos, la variable target o respuesta, </a:t>
            </a:r>
            <a:r>
              <a:rPr lang="es" b="1">
                <a:solidFill>
                  <a:schemeClr val="dk1"/>
                </a:solidFill>
                <a:latin typeface="DM Sans"/>
                <a:ea typeface="DM Sans"/>
                <a:cs typeface="DM Sans"/>
                <a:sym typeface="DM Sans"/>
              </a:rPr>
              <a:t>es una variable de tipo categórica</a:t>
            </a:r>
            <a:r>
              <a:rPr lang="es">
                <a:solidFill>
                  <a:schemeClr val="dk1"/>
                </a:solidFill>
                <a:latin typeface="DM Sans"/>
                <a:ea typeface="DM Sans"/>
                <a:cs typeface="DM Sans"/>
                <a:sym typeface="DM Sans"/>
              </a:rPr>
              <a:t>.</a:t>
            </a:r>
            <a:endParaRPr>
              <a:solidFill>
                <a:srgbClr val="000000"/>
              </a:solidFill>
              <a:latin typeface="DM Sans"/>
              <a:ea typeface="DM Sans"/>
              <a:cs typeface="DM Sans"/>
              <a:sym typeface="DM Sans"/>
            </a:endParaRPr>
          </a:p>
        </p:txBody>
      </p:sp>
      <p:sp>
        <p:nvSpPr>
          <p:cNvPr id="313" name="Google Shape;313;p47"/>
          <p:cNvSpPr txBox="1"/>
          <p:nvPr/>
        </p:nvSpPr>
        <p:spPr>
          <a:xfrm>
            <a:off x="1371567" y="2346267"/>
            <a:ext cx="2888400" cy="82082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867" b="1">
                <a:solidFill>
                  <a:srgbClr val="000000"/>
                </a:solidFill>
                <a:latin typeface="DM Sans"/>
                <a:ea typeface="DM Sans"/>
                <a:cs typeface="DM Sans"/>
                <a:sym typeface="DM Sans"/>
              </a:rPr>
              <a:t>Problemas de clasificación</a:t>
            </a:r>
            <a:endParaRPr sz="1867" b="1">
              <a:solidFill>
                <a:srgbClr val="000000"/>
              </a:solidFill>
              <a:latin typeface="DM Sans"/>
              <a:ea typeface="DM Sans"/>
              <a:cs typeface="DM Sans"/>
              <a:sym typeface="DM Sans"/>
            </a:endParaRPr>
          </a:p>
        </p:txBody>
      </p:sp>
      <p:sp>
        <p:nvSpPr>
          <p:cNvPr id="314" name="Google Shape;314;p47"/>
          <p:cNvSpPr txBox="1"/>
          <p:nvPr/>
        </p:nvSpPr>
        <p:spPr>
          <a:xfrm>
            <a:off x="6302367" y="3167067"/>
            <a:ext cx="4338000" cy="152037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En vez de predecir categorías, </a:t>
            </a:r>
            <a:r>
              <a:rPr lang="es" b="1">
                <a:solidFill>
                  <a:schemeClr val="dk1"/>
                </a:solidFill>
                <a:latin typeface="DM Sans"/>
                <a:ea typeface="DM Sans"/>
                <a:cs typeface="DM Sans"/>
                <a:sym typeface="DM Sans"/>
              </a:rPr>
              <a:t>predicen valores numéricos</a:t>
            </a:r>
            <a:r>
              <a:rPr lang="es">
                <a:solidFill>
                  <a:schemeClr val="dk1"/>
                </a:solidFill>
                <a:latin typeface="DM Sans"/>
                <a:ea typeface="DM Sans"/>
                <a:cs typeface="DM Sans"/>
                <a:sym typeface="DM Sans"/>
              </a:rPr>
              <a:t>. Es decir, la variable target en un problema de regresión </a:t>
            </a:r>
            <a:r>
              <a:rPr lang="es" b="1">
                <a:solidFill>
                  <a:schemeClr val="dk1"/>
                </a:solidFill>
                <a:latin typeface="DM Sans"/>
                <a:ea typeface="DM Sans"/>
                <a:cs typeface="DM Sans"/>
                <a:sym typeface="DM Sans"/>
              </a:rPr>
              <a:t>es de tipo cuantitativa.</a:t>
            </a:r>
            <a:endParaRPr>
              <a:solidFill>
                <a:srgbClr val="000000"/>
              </a:solidFill>
              <a:latin typeface="DM Sans"/>
              <a:ea typeface="DM Sans"/>
              <a:cs typeface="DM Sans"/>
              <a:sym typeface="DM Sans"/>
            </a:endParaRPr>
          </a:p>
        </p:txBody>
      </p:sp>
      <p:sp>
        <p:nvSpPr>
          <p:cNvPr id="315" name="Google Shape;315;p47"/>
          <p:cNvSpPr txBox="1"/>
          <p:nvPr/>
        </p:nvSpPr>
        <p:spPr>
          <a:xfrm>
            <a:off x="6302367" y="2346267"/>
            <a:ext cx="2753200" cy="82082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867" b="1">
                <a:solidFill>
                  <a:srgbClr val="000000"/>
                </a:solidFill>
                <a:latin typeface="DM Sans"/>
                <a:ea typeface="DM Sans"/>
                <a:cs typeface="DM Sans"/>
                <a:sym typeface="DM Sans"/>
              </a:rPr>
              <a:t>Problemas de regresión</a:t>
            </a:r>
            <a:endParaRPr sz="1867" b="1">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923704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19"/>
        <p:cNvGrpSpPr/>
        <p:nvPr/>
      </p:nvGrpSpPr>
      <p:grpSpPr>
        <a:xfrm>
          <a:off x="0" y="0"/>
          <a:ext cx="0" cy="0"/>
          <a:chOff x="0" y="0"/>
          <a:chExt cx="0" cy="0"/>
        </a:xfrm>
      </p:grpSpPr>
      <p:sp>
        <p:nvSpPr>
          <p:cNvPr id="320" name="Google Shape;320;p48"/>
          <p:cNvSpPr txBox="1"/>
          <p:nvPr/>
        </p:nvSpPr>
        <p:spPr>
          <a:xfrm>
            <a:off x="631133" y="826034"/>
            <a:ext cx="817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Aprendizaje Supervisado</a:t>
            </a:r>
            <a:endParaRPr sz="5333" b="1">
              <a:solidFill>
                <a:schemeClr val="dk1"/>
              </a:solidFill>
              <a:latin typeface="DM Sans"/>
              <a:ea typeface="DM Sans"/>
              <a:cs typeface="DM Sans"/>
              <a:sym typeface="DM Sans"/>
            </a:endParaRPr>
          </a:p>
        </p:txBody>
      </p:sp>
      <p:sp>
        <p:nvSpPr>
          <p:cNvPr id="321" name="Google Shape;321;p48"/>
          <p:cNvSpPr txBox="1"/>
          <p:nvPr/>
        </p:nvSpPr>
        <p:spPr>
          <a:xfrm>
            <a:off x="755733" y="2867285"/>
            <a:ext cx="4453600" cy="1631175"/>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Entonces, </a:t>
            </a:r>
            <a:r>
              <a:rPr lang="es" b="1">
                <a:solidFill>
                  <a:schemeClr val="dk1"/>
                </a:solidFill>
                <a:latin typeface="DM Sans"/>
                <a:ea typeface="DM Sans"/>
                <a:cs typeface="DM Sans"/>
                <a:sym typeface="DM Sans"/>
              </a:rPr>
              <a:t>¿cómo sé si tengo que utilizar un algoritmo de clasificación o de regresión?</a:t>
            </a:r>
            <a:r>
              <a:rPr lang="es">
                <a:solidFill>
                  <a:schemeClr val="dk1"/>
                </a:solidFill>
                <a:latin typeface="DM Sans"/>
                <a:ea typeface="DM Sans"/>
                <a:cs typeface="DM Sans"/>
                <a:sym typeface="DM Sans"/>
              </a:rPr>
              <a:t> Depende del tipo de problema que plantea mi variable a predecir 😉</a:t>
            </a:r>
            <a:endParaRPr>
              <a:solidFill>
                <a:srgbClr val="000000"/>
              </a:solidFill>
              <a:latin typeface="DM Sans"/>
              <a:ea typeface="DM Sans"/>
              <a:cs typeface="DM Sans"/>
              <a:sym typeface="DM Sans"/>
            </a:endParaRPr>
          </a:p>
        </p:txBody>
      </p:sp>
      <p:pic>
        <p:nvPicPr>
          <p:cNvPr id="322" name="Google Shape;322;p48"/>
          <p:cNvPicPr preferRelativeResize="0"/>
          <p:nvPr/>
        </p:nvPicPr>
        <p:blipFill rotWithShape="1">
          <a:blip r:embed="rId3">
            <a:alphaModFix/>
          </a:blip>
          <a:srcRect/>
          <a:stretch/>
        </p:blipFill>
        <p:spPr>
          <a:xfrm>
            <a:off x="5670200" y="2273417"/>
            <a:ext cx="5418067" cy="2819367"/>
          </a:xfrm>
          <a:prstGeom prst="rect">
            <a:avLst/>
          </a:prstGeom>
          <a:noFill/>
          <a:ln>
            <a:noFill/>
          </a:ln>
        </p:spPr>
      </p:pic>
    </p:spTree>
    <p:extLst>
      <p:ext uri="{BB962C8B-B14F-4D97-AF65-F5344CB8AC3E}">
        <p14:creationId xmlns:p14="http://schemas.microsoft.com/office/powerpoint/2010/main" val="4113632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26"/>
        <p:cNvGrpSpPr/>
        <p:nvPr/>
      </p:nvGrpSpPr>
      <p:grpSpPr>
        <a:xfrm>
          <a:off x="0" y="0"/>
          <a:ext cx="0" cy="0"/>
          <a:chOff x="0" y="0"/>
          <a:chExt cx="0" cy="0"/>
        </a:xfrm>
      </p:grpSpPr>
      <p:sp>
        <p:nvSpPr>
          <p:cNvPr id="327" name="Google Shape;327;p4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Regresión dentro de DS</a:t>
            </a:r>
            <a:endParaRPr sz="4667" b="1">
              <a:solidFill>
                <a:schemeClr val="lt1"/>
              </a:solidFill>
              <a:latin typeface="DM Sans"/>
              <a:ea typeface="DM Sans"/>
              <a:cs typeface="DM Sans"/>
              <a:sym typeface="DM Sans"/>
            </a:endParaRPr>
          </a:p>
        </p:txBody>
      </p:sp>
      <p:sp>
        <p:nvSpPr>
          <p:cNvPr id="328" name="Google Shape;328;p49"/>
          <p:cNvSpPr txBox="1"/>
          <p:nvPr/>
        </p:nvSpPr>
        <p:spPr>
          <a:xfrm>
            <a:off x="619667" y="6183800"/>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chemeClr val="dk2"/>
                </a:solidFill>
                <a:latin typeface="DM Sans"/>
                <a:ea typeface="DM Sans"/>
                <a:cs typeface="DM Sans"/>
                <a:sym typeface="DM Sans"/>
              </a:rPr>
              <a:t>Ruta de trabajo elemental para trabajo con algoritmos de Scikit-Learn</a:t>
            </a:r>
            <a:endParaRPr sz="1467">
              <a:solidFill>
                <a:schemeClr val="dk2"/>
              </a:solidFill>
              <a:latin typeface="DM Sans"/>
              <a:ea typeface="DM Sans"/>
              <a:cs typeface="DM Sans"/>
              <a:sym typeface="DM Sans"/>
            </a:endParaRPr>
          </a:p>
          <a:p>
            <a:pPr>
              <a:buClr>
                <a:schemeClr val="dk1"/>
              </a:buClr>
              <a:buSzPts val="1100"/>
            </a:pPr>
            <a:endParaRPr sz="1467">
              <a:solidFill>
                <a:srgbClr val="999999"/>
              </a:solidFill>
              <a:latin typeface="DM Sans"/>
              <a:ea typeface="DM Sans"/>
              <a:cs typeface="DM Sans"/>
              <a:sym typeface="DM Sans"/>
            </a:endParaRPr>
          </a:p>
        </p:txBody>
      </p:sp>
      <p:pic>
        <p:nvPicPr>
          <p:cNvPr id="329" name="Google Shape;329;p49"/>
          <p:cNvPicPr preferRelativeResize="0"/>
          <p:nvPr/>
        </p:nvPicPr>
        <p:blipFill rotWithShape="1">
          <a:blip r:embed="rId3">
            <a:alphaModFix/>
          </a:blip>
          <a:srcRect/>
          <a:stretch/>
        </p:blipFill>
        <p:spPr>
          <a:xfrm>
            <a:off x="2163934" y="1586667"/>
            <a:ext cx="7864133" cy="436456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459498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33"/>
        <p:cNvGrpSpPr/>
        <p:nvPr/>
      </p:nvGrpSpPr>
      <p:grpSpPr>
        <a:xfrm>
          <a:off x="0" y="0"/>
          <a:ext cx="0" cy="0"/>
          <a:chOff x="0" y="0"/>
          <a:chExt cx="0" cy="0"/>
        </a:xfrm>
      </p:grpSpPr>
      <p:sp>
        <p:nvSpPr>
          <p:cNvPr id="334" name="Google Shape;334;p50"/>
          <p:cNvSpPr txBox="1"/>
          <p:nvPr/>
        </p:nvSpPr>
        <p:spPr>
          <a:xfrm>
            <a:off x="1948384"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Regresión lineal simple y múltiple, nociones y</a:t>
            </a:r>
            <a:endParaRPr sz="5333" b="1" dirty="0">
              <a:solidFill>
                <a:srgbClr val="00B0F0"/>
              </a:solidFill>
              <a:latin typeface="DM Sans"/>
              <a:ea typeface="DM Sans"/>
              <a:cs typeface="DM Sans"/>
              <a:sym typeface="DM Sans"/>
            </a:endParaRPr>
          </a:p>
          <a:p>
            <a:pPr algn="ctr">
              <a:lnSpc>
                <a:spcPct val="90000"/>
              </a:lnSpc>
              <a:buClr>
                <a:srgbClr val="000000"/>
              </a:buClr>
              <a:buSzPts val="4000"/>
            </a:pPr>
            <a:r>
              <a:rPr lang="es" sz="5333" b="1" dirty="0">
                <a:solidFill>
                  <a:srgbClr val="00B0F0"/>
                </a:solidFill>
                <a:latin typeface="DM Sans"/>
                <a:ea typeface="DM Sans"/>
                <a:cs typeface="DM Sans"/>
                <a:sym typeface="DM Sans"/>
              </a:rPr>
              <a:t>aplicaciones prácticas</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186462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38"/>
        <p:cNvGrpSpPr/>
        <p:nvPr/>
      </p:nvGrpSpPr>
      <p:grpSpPr>
        <a:xfrm>
          <a:off x="0" y="0"/>
          <a:ext cx="0" cy="0"/>
          <a:chOff x="0" y="0"/>
          <a:chExt cx="0" cy="0"/>
        </a:xfrm>
      </p:grpSpPr>
      <p:sp>
        <p:nvSpPr>
          <p:cNvPr id="339" name="Google Shape;339;p51"/>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concepto modelo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92951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49"/>
        <p:cNvGrpSpPr/>
        <p:nvPr/>
      </p:nvGrpSpPr>
      <p:grpSpPr>
        <a:xfrm>
          <a:off x="0" y="0"/>
          <a:ext cx="0" cy="0"/>
          <a:chOff x="0" y="0"/>
          <a:chExt cx="0" cy="0"/>
        </a:xfrm>
      </p:grpSpPr>
      <p:sp>
        <p:nvSpPr>
          <p:cNvPr id="150" name="Google Shape;150;p2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Punto de partida</a:t>
            </a:r>
            <a:endParaRPr sz="5333" b="1">
              <a:solidFill>
                <a:schemeClr val="dk1"/>
              </a:solidFill>
              <a:latin typeface="DM Sans"/>
              <a:ea typeface="DM Sans"/>
              <a:cs typeface="DM Sans"/>
              <a:sym typeface="DM Sans"/>
            </a:endParaRPr>
          </a:p>
        </p:txBody>
      </p:sp>
      <p:sp>
        <p:nvSpPr>
          <p:cNvPr id="151" name="Google Shape;151;p25"/>
          <p:cNvSpPr txBox="1"/>
          <p:nvPr/>
        </p:nvSpPr>
        <p:spPr>
          <a:xfrm>
            <a:off x="635000" y="2327267"/>
            <a:ext cx="5112800" cy="1243890"/>
          </a:xfrm>
          <a:prstGeom prst="rect">
            <a:avLst/>
          </a:prstGeom>
          <a:noFill/>
          <a:ln>
            <a:noFill/>
          </a:ln>
        </p:spPr>
        <p:txBody>
          <a:bodyPr spcFirstLastPara="1" wrap="square" lIns="121900" tIns="121900" rIns="121900" bIns="121900" anchor="t" anchorCtr="0">
            <a:spAutoFit/>
          </a:bodyPr>
          <a:lstStyle/>
          <a:p>
            <a:pPr>
              <a:spcAft>
                <a:spcPts val="1333"/>
              </a:spcAft>
              <a:buClr>
                <a:schemeClr val="dk1"/>
              </a:buClr>
              <a:buSzPts val="1100"/>
            </a:pPr>
            <a:r>
              <a:rPr lang="es">
                <a:solidFill>
                  <a:schemeClr val="dk1"/>
                </a:solidFill>
                <a:latin typeface="DM Sans"/>
                <a:ea typeface="DM Sans"/>
                <a:cs typeface="DM Sans"/>
                <a:sym typeface="DM Sans"/>
              </a:rPr>
              <a:t>🔎 Planteamos la hipótesis de que </a:t>
            </a:r>
            <a:r>
              <a:rPr lang="es" b="1" i="1">
                <a:solidFill>
                  <a:schemeClr val="dk1"/>
                </a:solidFill>
                <a:latin typeface="DM Sans"/>
                <a:ea typeface="DM Sans"/>
                <a:cs typeface="DM Sans"/>
                <a:sym typeface="DM Sans"/>
              </a:rPr>
              <a:t>podría</a:t>
            </a:r>
            <a:r>
              <a:rPr lang="es" b="1">
                <a:solidFill>
                  <a:schemeClr val="dk1"/>
                </a:solidFill>
                <a:latin typeface="DM Sans"/>
                <a:ea typeface="DM Sans"/>
                <a:cs typeface="DM Sans"/>
                <a:sym typeface="DM Sans"/>
              </a:rPr>
              <a:t> existir algún tipo de dependencia</a:t>
            </a:r>
            <a:r>
              <a:rPr lang="es">
                <a:solidFill>
                  <a:schemeClr val="dk1"/>
                </a:solidFill>
                <a:latin typeface="DM Sans"/>
                <a:ea typeface="DM Sans"/>
                <a:cs typeface="DM Sans"/>
                <a:sym typeface="DM Sans"/>
              </a:rPr>
              <a:t> de una variable con respecto a la otra. </a:t>
            </a:r>
            <a:endParaRPr>
              <a:solidFill>
                <a:schemeClr val="dk1"/>
              </a:solidFill>
              <a:latin typeface="DM Sans"/>
              <a:ea typeface="DM Sans"/>
              <a:cs typeface="DM Sans"/>
              <a:sym typeface="DM Sans"/>
            </a:endParaRPr>
          </a:p>
        </p:txBody>
      </p:sp>
      <p:pic>
        <p:nvPicPr>
          <p:cNvPr id="152" name="Google Shape;152;p25"/>
          <p:cNvPicPr preferRelativeResize="0"/>
          <p:nvPr/>
        </p:nvPicPr>
        <p:blipFill rotWithShape="1">
          <a:blip r:embed="rId3">
            <a:alphaModFix/>
          </a:blip>
          <a:srcRect/>
          <a:stretch/>
        </p:blipFill>
        <p:spPr>
          <a:xfrm>
            <a:off x="1538484" y="3526501"/>
            <a:ext cx="3305832" cy="2560868"/>
          </a:xfrm>
          <a:prstGeom prst="rect">
            <a:avLst/>
          </a:prstGeom>
          <a:noFill/>
          <a:ln>
            <a:noFill/>
          </a:ln>
        </p:spPr>
      </p:pic>
      <p:pic>
        <p:nvPicPr>
          <p:cNvPr id="153" name="Google Shape;153;p25"/>
          <p:cNvPicPr preferRelativeResize="0"/>
          <p:nvPr/>
        </p:nvPicPr>
        <p:blipFill rotWithShape="1">
          <a:blip r:embed="rId4">
            <a:alphaModFix/>
          </a:blip>
          <a:srcRect/>
          <a:stretch/>
        </p:blipFill>
        <p:spPr>
          <a:xfrm>
            <a:off x="6284816" y="3774900"/>
            <a:ext cx="4827035" cy="2064067"/>
          </a:xfrm>
          <a:prstGeom prst="rect">
            <a:avLst/>
          </a:prstGeom>
          <a:noFill/>
          <a:ln>
            <a:noFill/>
          </a:ln>
        </p:spPr>
      </p:pic>
      <p:sp>
        <p:nvSpPr>
          <p:cNvPr id="154" name="Google Shape;154;p25"/>
          <p:cNvSpPr txBox="1"/>
          <p:nvPr/>
        </p:nvSpPr>
        <p:spPr>
          <a:xfrm>
            <a:off x="6466333" y="1811234"/>
            <a:ext cx="4464000" cy="1410602"/>
          </a:xfrm>
          <a:prstGeom prst="rect">
            <a:avLst/>
          </a:prstGeom>
          <a:noFill/>
          <a:ln>
            <a:noFill/>
          </a:ln>
        </p:spPr>
        <p:txBody>
          <a:bodyPr spcFirstLastPara="1" wrap="square" lIns="121900" tIns="121900" rIns="121900" bIns="121900" anchor="t" anchorCtr="0">
            <a:spAutoFit/>
          </a:bodyPr>
          <a:lstStyle/>
          <a:p>
            <a:pPr>
              <a:spcBef>
                <a:spcPts val="1333"/>
              </a:spcBef>
              <a:spcAft>
                <a:spcPts val="1333"/>
              </a:spcAft>
              <a:buClr>
                <a:srgbClr val="000000"/>
              </a:buClr>
              <a:buSzPts val="1350"/>
            </a:pPr>
            <a:r>
              <a:rPr lang="es" dirty="0" smtClean="0">
                <a:solidFill>
                  <a:srgbClr val="121212"/>
                </a:solidFill>
                <a:latin typeface="DM Sans"/>
                <a:ea typeface="DM Sans"/>
                <a:cs typeface="DM Sans"/>
                <a:sym typeface="DM Sans"/>
              </a:rPr>
              <a:t> </a:t>
            </a:r>
            <a:r>
              <a:rPr lang="es" dirty="0">
                <a:solidFill>
                  <a:schemeClr val="dk1"/>
                </a:solidFill>
                <a:latin typeface="DM Sans"/>
                <a:ea typeface="DM Sans"/>
                <a:cs typeface="DM Sans"/>
                <a:sym typeface="DM Sans"/>
              </a:rPr>
              <a:t>Si este tipo de dependencia existe, </a:t>
            </a:r>
            <a:r>
              <a:rPr lang="es" b="1" dirty="0">
                <a:solidFill>
                  <a:schemeClr val="dk1"/>
                </a:solidFill>
                <a:latin typeface="DM Sans"/>
                <a:ea typeface="DM Sans"/>
                <a:cs typeface="DM Sans"/>
                <a:sym typeface="DM Sans"/>
              </a:rPr>
              <a:t>queremos ver de qué forma se da esa relación</a:t>
            </a:r>
            <a:r>
              <a:rPr lang="es" dirty="0">
                <a:solidFill>
                  <a:schemeClr val="dk1"/>
                </a:solidFill>
                <a:latin typeface="DM Sans"/>
                <a:ea typeface="DM Sans"/>
                <a:cs typeface="DM Sans"/>
                <a:sym typeface="DM Sans"/>
              </a:rPr>
              <a:t>. </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4230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43"/>
        <p:cNvGrpSpPr/>
        <p:nvPr/>
      </p:nvGrpSpPr>
      <p:grpSpPr>
        <a:xfrm>
          <a:off x="0" y="0"/>
          <a:ext cx="0" cy="0"/>
          <a:chOff x="0" y="0"/>
          <a:chExt cx="0" cy="0"/>
        </a:xfrm>
      </p:grpSpPr>
      <p:sp>
        <p:nvSpPr>
          <p:cNvPr id="344" name="Google Shape;344;p52"/>
          <p:cNvSpPr txBox="1"/>
          <p:nvPr/>
        </p:nvSpPr>
        <p:spPr>
          <a:xfrm>
            <a:off x="631133" y="8260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Para poder aplicar un modelo de regresión lineal</a:t>
            </a:r>
            <a:endParaRPr sz="5333" b="1">
              <a:solidFill>
                <a:schemeClr val="dk1"/>
              </a:solidFill>
              <a:latin typeface="DM Sans"/>
              <a:ea typeface="DM Sans"/>
              <a:cs typeface="DM Sans"/>
              <a:sym typeface="DM Sans"/>
            </a:endParaRPr>
          </a:p>
        </p:txBody>
      </p:sp>
      <p:sp>
        <p:nvSpPr>
          <p:cNvPr id="345" name="Google Shape;345;p52"/>
          <p:cNvSpPr/>
          <p:nvPr/>
        </p:nvSpPr>
        <p:spPr>
          <a:xfrm>
            <a:off x="2308151" y="3012039"/>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B0F0"/>
              </a:solidFill>
              <a:latin typeface="Arial"/>
              <a:ea typeface="Arial"/>
              <a:cs typeface="Arial"/>
              <a:sym typeface="Arial"/>
            </a:endParaRPr>
          </a:p>
        </p:txBody>
      </p:sp>
      <p:sp>
        <p:nvSpPr>
          <p:cNvPr id="346" name="Google Shape;346;p52"/>
          <p:cNvSpPr/>
          <p:nvPr/>
        </p:nvSpPr>
        <p:spPr>
          <a:xfrm>
            <a:off x="5704587" y="3012005"/>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47" name="Google Shape;347;p52"/>
          <p:cNvSpPr/>
          <p:nvPr/>
        </p:nvSpPr>
        <p:spPr>
          <a:xfrm>
            <a:off x="9101035" y="3012039"/>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348" name="Google Shape;348;p52"/>
          <p:cNvCxnSpPr>
            <a:stCxn id="345" idx="6"/>
            <a:endCxn id="346" idx="2"/>
          </p:cNvCxnSpPr>
          <p:nvPr/>
        </p:nvCxnSpPr>
        <p:spPr>
          <a:xfrm>
            <a:off x="3090951" y="3403439"/>
            <a:ext cx="2613600" cy="0"/>
          </a:xfrm>
          <a:prstGeom prst="straightConnector1">
            <a:avLst/>
          </a:prstGeom>
          <a:noFill/>
          <a:ln w="9525" cap="flat" cmpd="sng">
            <a:solidFill>
              <a:srgbClr val="00B0F0"/>
            </a:solidFill>
            <a:prstDash val="solid"/>
            <a:round/>
            <a:headEnd type="none" w="sm" len="sm"/>
            <a:tailEnd type="none" w="sm" len="sm"/>
          </a:ln>
        </p:spPr>
      </p:cxnSp>
      <p:cxnSp>
        <p:nvCxnSpPr>
          <p:cNvPr id="349" name="Google Shape;349;p52"/>
          <p:cNvCxnSpPr>
            <a:stCxn id="346" idx="6"/>
            <a:endCxn id="347" idx="2"/>
          </p:cNvCxnSpPr>
          <p:nvPr/>
        </p:nvCxnSpPr>
        <p:spPr>
          <a:xfrm>
            <a:off x="6487387" y="3403405"/>
            <a:ext cx="2613600" cy="0"/>
          </a:xfrm>
          <a:prstGeom prst="straightConnector1">
            <a:avLst/>
          </a:prstGeom>
          <a:noFill/>
          <a:ln w="9525" cap="flat" cmpd="sng">
            <a:solidFill>
              <a:srgbClr val="00B0F0"/>
            </a:solidFill>
            <a:prstDash val="solid"/>
            <a:round/>
            <a:headEnd type="none" w="sm" len="sm"/>
            <a:tailEnd type="none" w="sm" len="sm"/>
          </a:ln>
        </p:spPr>
      </p:cxnSp>
      <p:sp>
        <p:nvSpPr>
          <p:cNvPr id="350" name="Google Shape;350;p52"/>
          <p:cNvSpPr txBox="1"/>
          <p:nvPr/>
        </p:nvSpPr>
        <p:spPr>
          <a:xfrm>
            <a:off x="1399033" y="4007500"/>
            <a:ext cx="2601200" cy="1562439"/>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a:solidFill>
                  <a:schemeClr val="dk1"/>
                </a:solidFill>
                <a:highlight>
                  <a:schemeClr val="lt1"/>
                </a:highlight>
                <a:latin typeface="DM Sans"/>
                <a:ea typeface="DM Sans"/>
                <a:cs typeface="DM Sans"/>
                <a:sym typeface="DM Sans"/>
              </a:rPr>
              <a:t>Aplicar un ajuste por el método de mínimos cuadrados.</a:t>
            </a:r>
            <a:endParaRPr>
              <a:solidFill>
                <a:schemeClr val="dk1"/>
              </a:solidFill>
              <a:latin typeface="DM Sans"/>
              <a:ea typeface="DM Sans"/>
              <a:cs typeface="DM Sans"/>
              <a:sym typeface="DM Sans"/>
            </a:endParaRPr>
          </a:p>
          <a:p>
            <a:pPr algn="ctr">
              <a:lnSpc>
                <a:spcPct val="115000"/>
              </a:lnSpc>
              <a:spcBef>
                <a:spcPts val="1333"/>
              </a:spcBef>
              <a:buClr>
                <a:schemeClr val="dk1"/>
              </a:buClr>
              <a:buSzPts val="1100"/>
            </a:pPr>
            <a:endParaRPr>
              <a:solidFill>
                <a:schemeClr val="dk1"/>
              </a:solidFill>
              <a:latin typeface="DM Sans"/>
              <a:ea typeface="DM Sans"/>
              <a:cs typeface="DM Sans"/>
              <a:sym typeface="DM Sans"/>
            </a:endParaRPr>
          </a:p>
        </p:txBody>
      </p:sp>
      <p:sp>
        <p:nvSpPr>
          <p:cNvPr id="351" name="Google Shape;351;p52"/>
          <p:cNvSpPr txBox="1"/>
          <p:nvPr/>
        </p:nvSpPr>
        <p:spPr>
          <a:xfrm>
            <a:off x="4795467" y="4007500"/>
            <a:ext cx="2601200" cy="1839438"/>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a:solidFill>
                  <a:schemeClr val="dk1"/>
                </a:solidFill>
                <a:highlight>
                  <a:schemeClr val="lt1"/>
                </a:highlight>
                <a:latin typeface="DM Sans"/>
                <a:ea typeface="DM Sans"/>
                <a:cs typeface="DM Sans"/>
                <a:sym typeface="DM Sans"/>
              </a:rPr>
              <a:t>Hacer</a:t>
            </a:r>
            <a:r>
              <a:rPr lang="es">
                <a:solidFill>
                  <a:schemeClr val="dk1"/>
                </a:solidFill>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verificaciones para chequear que el modelo sea válido y bueno.</a:t>
            </a:r>
            <a:endParaRPr>
              <a:solidFill>
                <a:schemeClr val="dk1"/>
              </a:solidFill>
              <a:highlight>
                <a:schemeClr val="lt1"/>
              </a:highlight>
              <a:latin typeface="DM Sans"/>
              <a:ea typeface="DM Sans"/>
              <a:cs typeface="DM Sans"/>
              <a:sym typeface="DM Sans"/>
            </a:endParaRPr>
          </a:p>
          <a:p>
            <a:pPr algn="ctr">
              <a:lnSpc>
                <a:spcPct val="115000"/>
              </a:lnSpc>
              <a:spcBef>
                <a:spcPts val="1333"/>
              </a:spcBef>
              <a:buClr>
                <a:schemeClr val="dk1"/>
              </a:buClr>
              <a:buSzPts val="1100"/>
            </a:pPr>
            <a:endParaRPr>
              <a:solidFill>
                <a:schemeClr val="dk1"/>
              </a:solidFill>
              <a:latin typeface="DM Sans"/>
              <a:ea typeface="DM Sans"/>
              <a:cs typeface="DM Sans"/>
              <a:sym typeface="DM Sans"/>
            </a:endParaRPr>
          </a:p>
        </p:txBody>
      </p:sp>
      <p:sp>
        <p:nvSpPr>
          <p:cNvPr id="352" name="Google Shape;352;p52"/>
          <p:cNvSpPr txBox="1"/>
          <p:nvPr/>
        </p:nvSpPr>
        <p:spPr>
          <a:xfrm>
            <a:off x="8191900" y="4007500"/>
            <a:ext cx="2601200" cy="2074887"/>
          </a:xfrm>
          <a:prstGeom prst="rect">
            <a:avLst/>
          </a:prstGeom>
          <a:noFill/>
          <a:ln>
            <a:noFill/>
          </a:ln>
        </p:spPr>
        <p:txBody>
          <a:bodyPr spcFirstLastPara="1" wrap="square" lIns="121900" tIns="121900" rIns="121900" bIns="121900" anchor="t" anchorCtr="0">
            <a:spAutoFit/>
          </a:bodyPr>
          <a:lstStyle/>
          <a:p>
            <a:pPr algn="ctr">
              <a:spcAft>
                <a:spcPts val="1333"/>
              </a:spcAft>
              <a:buClr>
                <a:schemeClr val="dk1"/>
              </a:buClr>
              <a:buSzPts val="1100"/>
            </a:pPr>
            <a:r>
              <a:rPr lang="es">
                <a:solidFill>
                  <a:schemeClr val="dk1"/>
                </a:solidFill>
                <a:highlight>
                  <a:schemeClr val="lt1"/>
                </a:highlight>
                <a:latin typeface="DM Sans"/>
                <a:ea typeface="DM Sans"/>
                <a:cs typeface="DM Sans"/>
                <a:sym typeface="DM Sans"/>
              </a:rPr>
              <a:t>Además de tener una recta de ajuste, </a:t>
            </a:r>
            <a:r>
              <a:rPr lang="es" b="1">
                <a:solidFill>
                  <a:schemeClr val="dk1"/>
                </a:solidFill>
                <a:highlight>
                  <a:schemeClr val="lt1"/>
                </a:highlight>
                <a:latin typeface="DM Sans"/>
                <a:ea typeface="DM Sans"/>
                <a:cs typeface="DM Sans"/>
                <a:sym typeface="DM Sans"/>
              </a:rPr>
              <a:t>la denominaremos recta de regresión</a:t>
            </a:r>
            <a:r>
              <a:rPr lang="es">
                <a:solidFill>
                  <a:schemeClr val="dk1"/>
                </a:solidFill>
                <a:highlight>
                  <a:schemeClr val="lt1"/>
                </a:highlight>
                <a:latin typeface="DM Sans"/>
                <a:ea typeface="DM Sans"/>
                <a:cs typeface="DM Sans"/>
                <a:sym typeface="DM Sans"/>
              </a:rPr>
              <a:t>, porque cumple con las condiciones 🎉.</a:t>
            </a:r>
            <a:endParaRPr>
              <a:solidFill>
                <a:schemeClr val="dk1"/>
              </a:solidFill>
              <a:latin typeface="DM Sans"/>
              <a:ea typeface="DM Sans"/>
              <a:cs typeface="DM Sans"/>
              <a:sym typeface="DM Sans"/>
            </a:endParaRPr>
          </a:p>
        </p:txBody>
      </p:sp>
      <p:sp>
        <p:nvSpPr>
          <p:cNvPr id="353" name="Google Shape;353;p52"/>
          <p:cNvSpPr txBox="1"/>
          <p:nvPr/>
        </p:nvSpPr>
        <p:spPr>
          <a:xfrm>
            <a:off x="5819851"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354" name="Google Shape;354;p52"/>
          <p:cNvSpPr txBox="1"/>
          <p:nvPr/>
        </p:nvSpPr>
        <p:spPr>
          <a:xfrm>
            <a:off x="9216251"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355" name="Google Shape;355;p52"/>
          <p:cNvSpPr txBox="1"/>
          <p:nvPr/>
        </p:nvSpPr>
        <p:spPr>
          <a:xfrm>
            <a:off x="2423367"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35858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59"/>
        <p:cNvGrpSpPr/>
        <p:nvPr/>
      </p:nvGrpSpPr>
      <p:grpSpPr>
        <a:xfrm>
          <a:off x="0" y="0"/>
          <a:ext cx="0" cy="0"/>
          <a:chOff x="0" y="0"/>
          <a:chExt cx="0" cy="0"/>
        </a:xfrm>
      </p:grpSpPr>
      <p:sp>
        <p:nvSpPr>
          <p:cNvPr id="360" name="Google Shape;360;p53"/>
          <p:cNvSpPr txBox="1"/>
          <p:nvPr/>
        </p:nvSpPr>
        <p:spPr>
          <a:xfrm>
            <a:off x="610300" y="1037901"/>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 lineal simple</a:t>
            </a:r>
            <a:endParaRPr sz="5333" b="1">
              <a:solidFill>
                <a:schemeClr val="dk1"/>
              </a:solidFill>
              <a:latin typeface="DM Sans"/>
              <a:ea typeface="DM Sans"/>
              <a:cs typeface="DM Sans"/>
              <a:sym typeface="DM Sans"/>
            </a:endParaRPr>
          </a:p>
        </p:txBody>
      </p:sp>
      <p:sp>
        <p:nvSpPr>
          <p:cNvPr id="361" name="Google Shape;361;p53"/>
          <p:cNvSpPr txBox="1"/>
          <p:nvPr/>
        </p:nvSpPr>
        <p:spPr>
          <a:xfrm>
            <a:off x="610300" y="2761900"/>
            <a:ext cx="5807600" cy="396001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Si tenemos dos variables X (independiente) y Y (dependiente) y tomamos una muestra de tamaño n tenemos: </a:t>
            </a:r>
            <a:r>
              <a:rPr lang="es" b="1">
                <a:solidFill>
                  <a:schemeClr val="dk1"/>
                </a:solidFill>
                <a:latin typeface="DM Sans"/>
                <a:ea typeface="DM Sans"/>
                <a:cs typeface="DM Sans"/>
                <a:sym typeface="DM Sans"/>
              </a:rPr>
              <a:t>(x1,y1), (x2,y2),...... (xn,yn)</a:t>
            </a:r>
            <a:endParaRPr b="1">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Para cada valor xi tenemos una variable aleatoria: </a:t>
            </a:r>
            <a:r>
              <a:rPr lang="es" b="1">
                <a:solidFill>
                  <a:schemeClr val="dk1"/>
                </a:solidFill>
                <a:latin typeface="DM Sans"/>
                <a:ea typeface="DM Sans"/>
                <a:cs typeface="DM Sans"/>
                <a:sym typeface="DM Sans"/>
              </a:rPr>
              <a:t>Yi= Y|X </a:t>
            </a:r>
            <a:endParaRPr b="1">
              <a:solidFill>
                <a:schemeClr val="dk1"/>
              </a:solidFill>
              <a:latin typeface="DM Sans"/>
              <a:ea typeface="DM Sans"/>
              <a:cs typeface="DM Sans"/>
              <a:sym typeface="DM Sans"/>
            </a:endParaRPr>
          </a:p>
          <a:p>
            <a:pPr marL="609585">
              <a:spcBef>
                <a:spcPts val="1333"/>
              </a:spcBef>
              <a:buClr>
                <a:schemeClr val="dk1"/>
              </a:buClr>
              <a:buSzPts val="1100"/>
            </a:pPr>
            <a:r>
              <a:rPr lang="es">
                <a:solidFill>
                  <a:schemeClr val="dk1"/>
                </a:solidFill>
                <a:latin typeface="DM Sans"/>
                <a:ea typeface="DM Sans"/>
                <a:cs typeface="DM Sans"/>
                <a:sym typeface="DM Sans"/>
              </a:rPr>
              <a:t>De tal forma que las observaciones (y1,y2,...,yn) son una realización de las variables (Y1,Y2,....,Yn)</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Arial"/>
              <a:buChar char="✓"/>
            </a:pPr>
            <a:r>
              <a:rPr lang="es">
                <a:solidFill>
                  <a:schemeClr val="dk1"/>
                </a:solidFill>
                <a:latin typeface="DM Sans"/>
                <a:ea typeface="DM Sans"/>
                <a:cs typeface="DM Sans"/>
                <a:sym typeface="DM Sans"/>
              </a:rPr>
              <a:t>En este modelo se tiene </a:t>
            </a:r>
            <a:r>
              <a:rPr lang="es" b="1">
                <a:solidFill>
                  <a:schemeClr val="dk1"/>
                </a:solidFill>
                <a:latin typeface="DM Sans"/>
                <a:ea typeface="DM Sans"/>
                <a:cs typeface="DM Sans"/>
                <a:sym typeface="DM Sans"/>
              </a:rPr>
              <a:t>solo una variable dependiente (Y) y una independiente (X)</a:t>
            </a:r>
            <a:r>
              <a:rPr lang="es">
                <a:solidFill>
                  <a:schemeClr val="dk1"/>
                </a:solidFill>
                <a:latin typeface="DM Sans"/>
                <a:ea typeface="DM Sans"/>
                <a:cs typeface="DM Sans"/>
                <a:sym typeface="DM Sans"/>
              </a:rPr>
              <a:t>, el modelo está dado por: </a:t>
            </a:r>
            <a:r>
              <a:rPr lang="es" b="1">
                <a:solidFill>
                  <a:schemeClr val="dk1"/>
                </a:solidFill>
                <a:latin typeface="DM Sans"/>
                <a:ea typeface="DM Sans"/>
                <a:cs typeface="DM Sans"/>
                <a:sym typeface="DM Sans"/>
              </a:rPr>
              <a:t>y= a+bx</a:t>
            </a:r>
            <a:endParaRPr>
              <a:solidFill>
                <a:srgbClr val="000000"/>
              </a:solidFill>
              <a:latin typeface="DM Sans"/>
              <a:ea typeface="DM Sans"/>
              <a:cs typeface="DM Sans"/>
              <a:sym typeface="DM Sans"/>
            </a:endParaRPr>
          </a:p>
        </p:txBody>
      </p:sp>
      <p:sp>
        <p:nvSpPr>
          <p:cNvPr id="362" name="Google Shape;362;p53"/>
          <p:cNvSpPr txBox="1"/>
          <p:nvPr/>
        </p:nvSpPr>
        <p:spPr>
          <a:xfrm>
            <a:off x="8570320" y="3019771"/>
            <a:ext cx="1992307"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63" name="Google Shape;363;p53"/>
          <p:cNvPicPr preferRelativeResize="0"/>
          <p:nvPr/>
        </p:nvPicPr>
        <p:blipFill rotWithShape="1">
          <a:blip r:embed="rId3">
            <a:alphaModFix/>
          </a:blip>
          <a:srcRect/>
          <a:stretch/>
        </p:blipFill>
        <p:spPr>
          <a:xfrm>
            <a:off x="6656634" y="1832984"/>
            <a:ext cx="4641167" cy="31920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117979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67"/>
        <p:cNvGrpSpPr/>
        <p:nvPr/>
      </p:nvGrpSpPr>
      <p:grpSpPr>
        <a:xfrm>
          <a:off x="0" y="0"/>
          <a:ext cx="0" cy="0"/>
          <a:chOff x="0" y="0"/>
          <a:chExt cx="0" cy="0"/>
        </a:xfrm>
      </p:grpSpPr>
      <p:sp>
        <p:nvSpPr>
          <p:cNvPr id="368" name="Google Shape;368;p54"/>
          <p:cNvSpPr txBox="1"/>
          <p:nvPr/>
        </p:nvSpPr>
        <p:spPr>
          <a:xfrm>
            <a:off x="635000" y="820201"/>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 lineal múltiple</a:t>
            </a:r>
            <a:endParaRPr sz="5333" b="1">
              <a:solidFill>
                <a:schemeClr val="dk1"/>
              </a:solidFill>
              <a:latin typeface="DM Sans"/>
              <a:ea typeface="DM Sans"/>
              <a:cs typeface="DM Sans"/>
              <a:sym typeface="DM Sans"/>
            </a:endParaRPr>
          </a:p>
        </p:txBody>
      </p:sp>
      <p:sp>
        <p:nvSpPr>
          <p:cNvPr id="369" name="Google Shape;369;p54"/>
          <p:cNvSpPr txBox="1"/>
          <p:nvPr/>
        </p:nvSpPr>
        <p:spPr>
          <a:xfrm>
            <a:off x="635000" y="2640400"/>
            <a:ext cx="5807600" cy="42164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Es una generalización del modelo de regresión lineal simple </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a:solidFill>
                  <a:schemeClr val="dk1"/>
                </a:solidFill>
                <a:latin typeface="DM Sans"/>
                <a:ea typeface="DM Sans"/>
                <a:cs typeface="DM Sans"/>
                <a:sym typeface="DM Sans"/>
              </a:rPr>
              <a:t>Para este caso tenemos una variable dependiente (Y) con varias independientes (X1,X2,X3,...,Xn) llamadas </a:t>
            </a:r>
            <a:r>
              <a:rPr lang="es" b="1">
                <a:solidFill>
                  <a:schemeClr val="dk1"/>
                </a:solidFill>
                <a:latin typeface="DM Sans"/>
                <a:ea typeface="DM Sans"/>
                <a:cs typeface="DM Sans"/>
                <a:sym typeface="DM Sans"/>
              </a:rPr>
              <a:t>regresores</a:t>
            </a:r>
            <a:endParaRPr b="1">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Si fijamos n niveles tenemos:</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Por ende para cada observación tenemos:</a:t>
            </a:r>
            <a:endParaRPr>
              <a:solidFill>
                <a:schemeClr val="dk1"/>
              </a:solidFill>
              <a:latin typeface="DM Sans"/>
              <a:ea typeface="DM Sans"/>
              <a:cs typeface="DM Sans"/>
              <a:sym typeface="DM Sans"/>
            </a:endParaRPr>
          </a:p>
          <a:p>
            <a:pPr algn="just">
              <a:buClr>
                <a:srgbClr val="000000"/>
              </a:buClr>
              <a:buSzPts val="1500"/>
            </a:pPr>
            <a:endParaRPr sz="2000">
              <a:solidFill>
                <a:schemeClr val="dk1"/>
              </a:solidFill>
              <a:latin typeface="Arial"/>
              <a:ea typeface="Arial"/>
              <a:cs typeface="Arial"/>
              <a:sym typeface="Arial"/>
            </a:endParaRPr>
          </a:p>
          <a:p>
            <a:pPr algn="just">
              <a:buClr>
                <a:srgbClr val="000000"/>
              </a:buClr>
              <a:buSzPts val="1500"/>
            </a:pPr>
            <a:endParaRPr sz="2000">
              <a:solidFill>
                <a:schemeClr val="dk1"/>
              </a:solidFill>
              <a:latin typeface="Arial"/>
              <a:ea typeface="Arial"/>
              <a:cs typeface="Arial"/>
              <a:sym typeface="Arial"/>
            </a:endParaRPr>
          </a:p>
          <a:p>
            <a:pPr marL="1219170" algn="just">
              <a:buClr>
                <a:srgbClr val="000000"/>
              </a:buClr>
              <a:buSzPts val="1500"/>
            </a:pPr>
            <a:r>
              <a:rPr lang="es" sz="2000">
                <a:solidFill>
                  <a:schemeClr val="dk1"/>
                </a:solidFill>
                <a:latin typeface="Arial"/>
                <a:ea typeface="Arial"/>
                <a:cs typeface="Arial"/>
                <a:sym typeface="Arial"/>
              </a:rPr>
              <a:t> </a:t>
            </a:r>
            <a:endParaRPr>
              <a:solidFill>
                <a:schemeClr val="dk1"/>
              </a:solidFill>
              <a:latin typeface="DM Sans"/>
              <a:ea typeface="DM Sans"/>
              <a:cs typeface="DM Sans"/>
              <a:sym typeface="DM Sans"/>
            </a:endParaRPr>
          </a:p>
        </p:txBody>
      </p:sp>
      <p:sp>
        <p:nvSpPr>
          <p:cNvPr id="370" name="Google Shape;370;p5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71" name="Google Shape;371;p54"/>
          <p:cNvPicPr preferRelativeResize="0"/>
          <p:nvPr/>
        </p:nvPicPr>
        <p:blipFill rotWithShape="1">
          <a:blip r:embed="rId3">
            <a:alphaModFix/>
          </a:blip>
          <a:srcRect/>
          <a:stretch/>
        </p:blipFill>
        <p:spPr>
          <a:xfrm>
            <a:off x="1384665" y="4433501"/>
            <a:ext cx="4308267" cy="1031833"/>
          </a:xfrm>
          <a:prstGeom prst="rect">
            <a:avLst/>
          </a:prstGeom>
          <a:noFill/>
          <a:ln>
            <a:noFill/>
          </a:ln>
        </p:spPr>
      </p:pic>
      <p:pic>
        <p:nvPicPr>
          <p:cNvPr id="372" name="Google Shape;372;p54"/>
          <p:cNvPicPr preferRelativeResize="0"/>
          <p:nvPr/>
        </p:nvPicPr>
        <p:blipFill rotWithShape="1">
          <a:blip r:embed="rId4">
            <a:alphaModFix/>
          </a:blip>
          <a:srcRect/>
          <a:stretch/>
        </p:blipFill>
        <p:spPr>
          <a:xfrm>
            <a:off x="1384667" y="5816518"/>
            <a:ext cx="3497800" cy="366767"/>
          </a:xfrm>
          <a:prstGeom prst="rect">
            <a:avLst/>
          </a:prstGeom>
          <a:noFill/>
          <a:ln>
            <a:noFill/>
          </a:ln>
        </p:spPr>
      </p:pic>
      <p:pic>
        <p:nvPicPr>
          <p:cNvPr id="373" name="Google Shape;373;p54"/>
          <p:cNvPicPr preferRelativeResize="0"/>
          <p:nvPr/>
        </p:nvPicPr>
        <p:blipFill rotWithShape="1">
          <a:blip r:embed="rId5">
            <a:alphaModFix/>
          </a:blip>
          <a:srcRect/>
          <a:stretch/>
        </p:blipFill>
        <p:spPr>
          <a:xfrm>
            <a:off x="6643267" y="2040052"/>
            <a:ext cx="4655628" cy="277788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195117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93"/>
        <p:cNvGrpSpPr/>
        <p:nvPr/>
      </p:nvGrpSpPr>
      <p:grpSpPr>
        <a:xfrm>
          <a:off x="0" y="0"/>
          <a:ext cx="0" cy="0"/>
          <a:chOff x="0" y="0"/>
          <a:chExt cx="0" cy="0"/>
        </a:xfrm>
      </p:grpSpPr>
      <p:sp>
        <p:nvSpPr>
          <p:cNvPr id="394" name="Google Shape;394;p57"/>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Interpretación de regresión</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195973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98"/>
        <p:cNvGrpSpPr/>
        <p:nvPr/>
      </p:nvGrpSpPr>
      <p:grpSpPr>
        <a:xfrm>
          <a:off x="0" y="0"/>
          <a:ext cx="0" cy="0"/>
          <a:chOff x="0" y="0"/>
          <a:chExt cx="0" cy="0"/>
        </a:xfrm>
      </p:grpSpPr>
      <p:sp>
        <p:nvSpPr>
          <p:cNvPr id="399" name="Google Shape;399;p5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test de beta</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14372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03"/>
        <p:cNvGrpSpPr/>
        <p:nvPr/>
      </p:nvGrpSpPr>
      <p:grpSpPr>
        <a:xfrm>
          <a:off x="0" y="0"/>
          <a:ext cx="0" cy="0"/>
          <a:chOff x="0" y="0"/>
          <a:chExt cx="0" cy="0"/>
        </a:xfrm>
      </p:grpSpPr>
      <p:sp>
        <p:nvSpPr>
          <p:cNvPr id="404" name="Google Shape;404;p59"/>
          <p:cNvSpPr txBox="1"/>
          <p:nvPr/>
        </p:nvSpPr>
        <p:spPr>
          <a:xfrm>
            <a:off x="635000" y="1071467"/>
            <a:ext cx="7556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Primera condición a cumplir</a:t>
            </a:r>
            <a:endParaRPr sz="5333" b="1">
              <a:solidFill>
                <a:schemeClr val="dk1"/>
              </a:solidFill>
              <a:latin typeface="DM Sans"/>
              <a:ea typeface="DM Sans"/>
              <a:cs typeface="DM Sans"/>
              <a:sym typeface="DM Sans"/>
            </a:endParaRPr>
          </a:p>
        </p:txBody>
      </p:sp>
      <p:sp>
        <p:nvSpPr>
          <p:cNvPr id="405" name="Google Shape;405;p59"/>
          <p:cNvSpPr txBox="1"/>
          <p:nvPr/>
        </p:nvSpPr>
        <p:spPr>
          <a:xfrm>
            <a:off x="631133" y="2544233"/>
            <a:ext cx="5112800" cy="3295734"/>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Verificación de la pendiente, asociado al valor </a:t>
            </a:r>
            <a:r>
              <a:rPr lang="es" b="1" i="1">
                <a:solidFill>
                  <a:schemeClr val="dk1"/>
                </a:solidFill>
                <a:latin typeface="DM Sans"/>
                <a:ea typeface="DM Sans"/>
                <a:cs typeface="DM Sans"/>
                <a:sym typeface="DM Sans"/>
              </a:rPr>
              <a:t>b</a:t>
            </a:r>
            <a:r>
              <a:rPr lang="es">
                <a:solidFill>
                  <a:schemeClr val="dk1"/>
                </a:solidFill>
                <a:latin typeface="DM Sans"/>
                <a:ea typeface="DM Sans"/>
                <a:cs typeface="DM Sans"/>
                <a:sym typeface="DM Sans"/>
              </a:rPr>
              <a:t> de la función:</a:t>
            </a:r>
            <a:endParaRPr>
              <a:solidFill>
                <a:schemeClr val="dk1"/>
              </a:solidFill>
              <a:latin typeface="DM Sans"/>
              <a:ea typeface="DM Sans"/>
              <a:cs typeface="DM Sans"/>
              <a:sym typeface="DM Sans"/>
            </a:endParaRPr>
          </a:p>
          <a:p>
            <a:pPr marL="609585">
              <a:spcBef>
                <a:spcPts val="1333"/>
              </a:spcBef>
              <a:buClr>
                <a:srgbClr val="000000"/>
              </a:buClr>
              <a:buSzPts val="1350"/>
            </a:pPr>
            <a:endParaRPr>
              <a:solidFill>
                <a:schemeClr val="dk1"/>
              </a:solidFill>
              <a:latin typeface="DM Sans"/>
              <a:ea typeface="DM Sans"/>
              <a:cs typeface="DM Sans"/>
              <a:sym typeface="DM Sans"/>
            </a:endParaRPr>
          </a:p>
          <a:p>
            <a:pPr marL="609585">
              <a:spcBef>
                <a:spcPts val="1333"/>
              </a:spcBef>
              <a:buClr>
                <a:srgbClr val="000000"/>
              </a:buClr>
              <a:buSzPts val="1350"/>
            </a:pP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La pregunta a responder es </a:t>
            </a:r>
            <a:r>
              <a:rPr lang="es" b="1">
                <a:solidFill>
                  <a:schemeClr val="dk1"/>
                </a:solidFill>
                <a:latin typeface="DM Sans"/>
                <a:ea typeface="DM Sans"/>
                <a:cs typeface="DM Sans"/>
                <a:sym typeface="DM Sans"/>
              </a:rPr>
              <a:t>si efectivamente la recta es válida como representante del conjunto de datos</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pic>
        <p:nvPicPr>
          <p:cNvPr id="406" name="Google Shape;406;p59"/>
          <p:cNvPicPr preferRelativeResize="0"/>
          <p:nvPr/>
        </p:nvPicPr>
        <p:blipFill rotWithShape="1">
          <a:blip r:embed="rId3">
            <a:alphaModFix/>
          </a:blip>
          <a:srcRect/>
          <a:stretch/>
        </p:blipFill>
        <p:spPr>
          <a:xfrm>
            <a:off x="1363367" y="3927133"/>
            <a:ext cx="1905000" cy="381000"/>
          </a:xfrm>
          <a:prstGeom prst="rect">
            <a:avLst/>
          </a:prstGeom>
          <a:noFill/>
          <a:ln>
            <a:noFill/>
          </a:ln>
        </p:spPr>
      </p:pic>
    </p:spTree>
    <p:extLst>
      <p:ext uri="{BB962C8B-B14F-4D97-AF65-F5344CB8AC3E}">
        <p14:creationId xmlns:p14="http://schemas.microsoft.com/office/powerpoint/2010/main" val="24722886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10"/>
        <p:cNvGrpSpPr/>
        <p:nvPr/>
      </p:nvGrpSpPr>
      <p:grpSpPr>
        <a:xfrm>
          <a:off x="0" y="0"/>
          <a:ext cx="0" cy="0"/>
          <a:chOff x="0" y="0"/>
          <a:chExt cx="0" cy="0"/>
        </a:xfrm>
      </p:grpSpPr>
      <p:sp>
        <p:nvSpPr>
          <p:cNvPr id="411" name="Google Shape;411;p60"/>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1</a:t>
            </a:r>
            <a:endParaRPr sz="5333" b="1">
              <a:solidFill>
                <a:schemeClr val="dk1"/>
              </a:solidFill>
              <a:latin typeface="DM Sans"/>
              <a:ea typeface="DM Sans"/>
              <a:cs typeface="DM Sans"/>
              <a:sym typeface="DM Sans"/>
            </a:endParaRPr>
          </a:p>
        </p:txBody>
      </p:sp>
      <p:sp>
        <p:nvSpPr>
          <p:cNvPr id="412" name="Google Shape;412;p60"/>
          <p:cNvSpPr txBox="1"/>
          <p:nvPr/>
        </p:nvSpPr>
        <p:spPr>
          <a:xfrm>
            <a:off x="631133" y="2544233"/>
            <a:ext cx="5112800" cy="1243890"/>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Hay una clara </a:t>
            </a:r>
            <a:r>
              <a:rPr lang="es" b="1">
                <a:solidFill>
                  <a:schemeClr val="dk1"/>
                </a:solidFill>
                <a:latin typeface="DM Sans"/>
                <a:ea typeface="DM Sans"/>
                <a:cs typeface="DM Sans"/>
                <a:sym typeface="DM Sans"/>
              </a:rPr>
              <a:t>relación positiva</a:t>
            </a:r>
            <a:r>
              <a:rPr lang="es">
                <a:solidFill>
                  <a:schemeClr val="dk1"/>
                </a:solidFill>
                <a:latin typeface="DM Sans"/>
                <a:ea typeface="DM Sans"/>
                <a:cs typeface="DM Sans"/>
                <a:sym typeface="DM Sans"/>
              </a:rPr>
              <a:t>, se ve que ante mayores valores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llegamos a mayores valores de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a:t>
            </a:r>
            <a:endParaRPr b="1">
              <a:solidFill>
                <a:srgbClr val="000000"/>
              </a:solidFill>
              <a:latin typeface="DM Sans"/>
              <a:ea typeface="DM Sans"/>
              <a:cs typeface="DM Sans"/>
              <a:sym typeface="DM Sans"/>
            </a:endParaRPr>
          </a:p>
        </p:txBody>
      </p:sp>
      <p:pic>
        <p:nvPicPr>
          <p:cNvPr id="413" name="Google Shape;413;p60"/>
          <p:cNvPicPr preferRelativeResize="0"/>
          <p:nvPr/>
        </p:nvPicPr>
        <p:blipFill rotWithShape="1">
          <a:blip r:embed="rId3">
            <a:alphaModFix/>
          </a:blip>
          <a:srcRect/>
          <a:stretch/>
        </p:blipFill>
        <p:spPr>
          <a:xfrm>
            <a:off x="6279232" y="2305904"/>
            <a:ext cx="4777933" cy="3226333"/>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0825912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17"/>
        <p:cNvGrpSpPr/>
        <p:nvPr/>
      </p:nvGrpSpPr>
      <p:grpSpPr>
        <a:xfrm>
          <a:off x="0" y="0"/>
          <a:ext cx="0" cy="0"/>
          <a:chOff x="0" y="0"/>
          <a:chExt cx="0" cy="0"/>
        </a:xfrm>
      </p:grpSpPr>
      <p:sp>
        <p:nvSpPr>
          <p:cNvPr id="418" name="Google Shape;418;p61"/>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2</a:t>
            </a:r>
            <a:endParaRPr sz="5333" b="1">
              <a:solidFill>
                <a:schemeClr val="dk1"/>
              </a:solidFill>
              <a:latin typeface="DM Sans"/>
              <a:ea typeface="DM Sans"/>
              <a:cs typeface="DM Sans"/>
              <a:sym typeface="DM Sans"/>
            </a:endParaRPr>
          </a:p>
        </p:txBody>
      </p:sp>
      <p:sp>
        <p:nvSpPr>
          <p:cNvPr id="419" name="Google Shape;419;p61"/>
          <p:cNvSpPr txBox="1"/>
          <p:nvPr/>
        </p:nvSpPr>
        <p:spPr>
          <a:xfrm>
            <a:off x="631133" y="2544233"/>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Es clara la situación pero aquí, dada la </a:t>
            </a:r>
            <a:r>
              <a:rPr lang="es" b="1">
                <a:solidFill>
                  <a:schemeClr val="dk1"/>
                </a:solidFill>
                <a:latin typeface="DM Sans"/>
                <a:ea typeface="DM Sans"/>
                <a:cs typeface="DM Sans"/>
                <a:sym typeface="DM Sans"/>
              </a:rPr>
              <a:t>relación negativa,</a:t>
            </a:r>
            <a:r>
              <a:rPr lang="es">
                <a:solidFill>
                  <a:schemeClr val="dk1"/>
                </a:solidFill>
                <a:latin typeface="DM Sans"/>
                <a:ea typeface="DM Sans"/>
                <a:cs typeface="DM Sans"/>
                <a:sym typeface="DM Sans"/>
              </a:rPr>
              <a:t> la variable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disminuye conforme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aumenta y viceversa</a:t>
            </a:r>
            <a:endParaRPr b="1">
              <a:solidFill>
                <a:srgbClr val="000000"/>
              </a:solidFill>
              <a:latin typeface="DM Sans"/>
              <a:ea typeface="DM Sans"/>
              <a:cs typeface="DM Sans"/>
              <a:sym typeface="DM Sans"/>
            </a:endParaRPr>
          </a:p>
        </p:txBody>
      </p:sp>
      <p:pic>
        <p:nvPicPr>
          <p:cNvPr id="420" name="Google Shape;420;p61"/>
          <p:cNvPicPr preferRelativeResize="0"/>
          <p:nvPr/>
        </p:nvPicPr>
        <p:blipFill rotWithShape="1">
          <a:blip r:embed="rId3">
            <a:alphaModFix/>
          </a:blip>
          <a:srcRect/>
          <a:stretch/>
        </p:blipFill>
        <p:spPr>
          <a:xfrm>
            <a:off x="6289632" y="2199233"/>
            <a:ext cx="4847633" cy="3207267"/>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3604568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24"/>
        <p:cNvGrpSpPr/>
        <p:nvPr/>
      </p:nvGrpSpPr>
      <p:grpSpPr>
        <a:xfrm>
          <a:off x="0" y="0"/>
          <a:ext cx="0" cy="0"/>
          <a:chOff x="0" y="0"/>
          <a:chExt cx="0" cy="0"/>
        </a:xfrm>
      </p:grpSpPr>
      <p:sp>
        <p:nvSpPr>
          <p:cNvPr id="425" name="Google Shape;425;p62"/>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3</a:t>
            </a:r>
            <a:endParaRPr sz="5333" b="1">
              <a:solidFill>
                <a:schemeClr val="dk1"/>
              </a:solidFill>
              <a:latin typeface="DM Sans"/>
              <a:ea typeface="DM Sans"/>
              <a:cs typeface="DM Sans"/>
              <a:sym typeface="DM Sans"/>
            </a:endParaRPr>
          </a:p>
        </p:txBody>
      </p:sp>
      <p:sp>
        <p:nvSpPr>
          <p:cNvPr id="426" name="Google Shape;426;p62"/>
          <p:cNvSpPr txBox="1"/>
          <p:nvPr/>
        </p:nvSpPr>
        <p:spPr>
          <a:xfrm>
            <a:off x="631133" y="2544234"/>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Aquí </a:t>
            </a:r>
            <a:r>
              <a:rPr lang="es" b="1">
                <a:solidFill>
                  <a:schemeClr val="dk1"/>
                </a:solidFill>
                <a:latin typeface="DM Sans"/>
                <a:ea typeface="DM Sans"/>
                <a:cs typeface="DM Sans"/>
                <a:sym typeface="DM Sans"/>
              </a:rPr>
              <a:t>la recta parece tener una pendiente prácticamente nula </a:t>
            </a:r>
            <a:r>
              <a:rPr lang="es">
                <a:solidFill>
                  <a:schemeClr val="dk1"/>
                </a:solidFill>
                <a:latin typeface="DM Sans"/>
                <a:ea typeface="DM Sans"/>
                <a:cs typeface="DM Sans"/>
                <a:sym typeface="DM Sans"/>
              </a:rPr>
              <a:t>y la recta parece representar bastante apropiadamente los datos.</a:t>
            </a:r>
            <a:endParaRPr>
              <a:solidFill>
                <a:schemeClr val="dk1"/>
              </a:solidFill>
              <a:latin typeface="DM Sans"/>
              <a:ea typeface="DM Sans"/>
              <a:cs typeface="DM Sans"/>
              <a:sym typeface="DM Sans"/>
            </a:endParaRPr>
          </a:p>
        </p:txBody>
      </p:sp>
      <p:pic>
        <p:nvPicPr>
          <p:cNvPr id="427" name="Google Shape;427;p62"/>
          <p:cNvPicPr preferRelativeResize="0"/>
          <p:nvPr/>
        </p:nvPicPr>
        <p:blipFill rotWithShape="1">
          <a:blip r:embed="rId3">
            <a:alphaModFix/>
          </a:blip>
          <a:srcRect/>
          <a:stretch/>
        </p:blipFill>
        <p:spPr>
          <a:xfrm>
            <a:off x="6168701" y="2212733"/>
            <a:ext cx="4894233" cy="3304867"/>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1956463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31"/>
        <p:cNvGrpSpPr/>
        <p:nvPr/>
      </p:nvGrpSpPr>
      <p:grpSpPr>
        <a:xfrm>
          <a:off x="0" y="0"/>
          <a:ext cx="0" cy="0"/>
          <a:chOff x="0" y="0"/>
          <a:chExt cx="0" cy="0"/>
        </a:xfrm>
      </p:grpSpPr>
      <p:sp>
        <p:nvSpPr>
          <p:cNvPr id="432" name="Google Shape;432;p63"/>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Pero tenemos un problema…</a:t>
            </a:r>
            <a:endParaRPr sz="5333" b="1">
              <a:solidFill>
                <a:schemeClr val="dk1"/>
              </a:solidFill>
              <a:latin typeface="DM Sans"/>
              <a:ea typeface="DM Sans"/>
              <a:cs typeface="DM Sans"/>
              <a:sym typeface="DM Sans"/>
            </a:endParaRPr>
          </a:p>
        </p:txBody>
      </p:sp>
      <p:sp>
        <p:nvSpPr>
          <p:cNvPr id="433" name="Google Shape;433;p63"/>
          <p:cNvSpPr txBox="1"/>
          <p:nvPr/>
        </p:nvSpPr>
        <p:spPr>
          <a:xfrm>
            <a:off x="631133" y="2544233"/>
            <a:ext cx="5112800" cy="357273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Desde un punto de vista puramente matemático:</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Supongamos, llevando este ejemplo al extremo, que la pendiente de </a:t>
            </a:r>
            <a:r>
              <a:rPr lang="es" i="1">
                <a:solidFill>
                  <a:schemeClr val="dk1"/>
                </a:solidFill>
                <a:latin typeface="DM Sans"/>
                <a:ea typeface="DM Sans"/>
                <a:cs typeface="DM Sans"/>
                <a:sym typeface="DM Sans"/>
              </a:rPr>
              <a:t>b</a:t>
            </a:r>
            <a:r>
              <a:rPr lang="es">
                <a:solidFill>
                  <a:schemeClr val="dk1"/>
                </a:solidFill>
                <a:latin typeface="DM Sans"/>
                <a:ea typeface="DM Sans"/>
                <a:cs typeface="DM Sans"/>
                <a:sym typeface="DM Sans"/>
              </a:rPr>
              <a:t> es efectivamente igual a cero. Entonces la función:</a:t>
            </a:r>
            <a:endParaRPr>
              <a:solidFill>
                <a:schemeClr val="dk1"/>
              </a:solidFill>
              <a:latin typeface="DM Sans"/>
              <a:ea typeface="DM Sans"/>
              <a:cs typeface="DM Sans"/>
              <a:sym typeface="DM Sans"/>
            </a:endParaRPr>
          </a:p>
          <a:p>
            <a:pPr marL="609585">
              <a:spcBef>
                <a:spcPts val="1333"/>
              </a:spcBef>
              <a:buClr>
                <a:schemeClr val="dk1"/>
              </a:buClr>
              <a:buSzPts val="1100"/>
            </a:pPr>
            <a:r>
              <a:rPr lang="es">
                <a:solidFill>
                  <a:schemeClr val="dk1"/>
                </a:solidFill>
                <a:latin typeface="DM Sans"/>
                <a:ea typeface="DM Sans"/>
                <a:cs typeface="DM Sans"/>
                <a:sym typeface="DM Sans"/>
              </a:rPr>
              <a:t>                       se transforma    </a:t>
            </a:r>
            <a:endParaRPr b="1">
              <a:solidFill>
                <a:srgbClr val="3CEFAB"/>
              </a:solidFill>
              <a:latin typeface="DM Sans"/>
              <a:ea typeface="DM Sans"/>
              <a:cs typeface="DM Sans"/>
              <a:sym typeface="DM Sans"/>
            </a:endParaRPr>
          </a:p>
          <a:p>
            <a:pPr>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pic>
        <p:nvPicPr>
          <p:cNvPr id="434" name="Google Shape;434;p63"/>
          <p:cNvPicPr preferRelativeResize="0"/>
          <p:nvPr/>
        </p:nvPicPr>
        <p:blipFill rotWithShape="1">
          <a:blip r:embed="rId3">
            <a:alphaModFix/>
          </a:blip>
          <a:srcRect/>
          <a:stretch/>
        </p:blipFill>
        <p:spPr>
          <a:xfrm>
            <a:off x="1330300" y="5103167"/>
            <a:ext cx="1241000" cy="248200"/>
          </a:xfrm>
          <a:prstGeom prst="rect">
            <a:avLst/>
          </a:prstGeom>
          <a:noFill/>
          <a:ln>
            <a:noFill/>
          </a:ln>
        </p:spPr>
      </p:pic>
      <p:pic>
        <p:nvPicPr>
          <p:cNvPr id="435" name="Google Shape;435;p63"/>
          <p:cNvPicPr preferRelativeResize="0"/>
          <p:nvPr/>
        </p:nvPicPr>
        <p:blipFill rotWithShape="1">
          <a:blip r:embed="rId4">
            <a:alphaModFix/>
          </a:blip>
          <a:srcRect/>
          <a:stretch/>
        </p:blipFill>
        <p:spPr>
          <a:xfrm>
            <a:off x="4443034" y="5103163"/>
            <a:ext cx="1300911" cy="248200"/>
          </a:xfrm>
          <a:prstGeom prst="rect">
            <a:avLst/>
          </a:prstGeom>
          <a:noFill/>
          <a:ln>
            <a:noFill/>
          </a:ln>
        </p:spPr>
      </p:pic>
      <p:sp>
        <p:nvSpPr>
          <p:cNvPr id="436" name="Google Shape;436;p63"/>
          <p:cNvSpPr txBox="1"/>
          <p:nvPr/>
        </p:nvSpPr>
        <p:spPr>
          <a:xfrm>
            <a:off x="6101900" y="3671800"/>
            <a:ext cx="5197200" cy="22415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El término que acompaña a la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multiplicado por cero, se anula.</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Esto significa que la variable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deja de ser dependiente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y como no tenemos dependencia, </a:t>
            </a:r>
            <a:r>
              <a:rPr lang="es" b="1">
                <a:solidFill>
                  <a:schemeClr val="dk1"/>
                </a:solidFill>
                <a:latin typeface="DM Sans"/>
                <a:ea typeface="DM Sans"/>
                <a:cs typeface="DM Sans"/>
                <a:sym typeface="DM Sans"/>
              </a:rPr>
              <a:t>ya no podemos aplicar el modelo de regresión 😰.</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471915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58"/>
        <p:cNvGrpSpPr/>
        <p:nvPr/>
      </p:nvGrpSpPr>
      <p:grpSpPr>
        <a:xfrm>
          <a:off x="0" y="0"/>
          <a:ext cx="0" cy="0"/>
          <a:chOff x="0" y="0"/>
          <a:chExt cx="0" cy="0"/>
        </a:xfrm>
      </p:grpSpPr>
      <p:sp>
        <p:nvSpPr>
          <p:cNvPr id="159" name="Google Shape;159;p26"/>
          <p:cNvSpPr txBox="1"/>
          <p:nvPr/>
        </p:nvSpPr>
        <p:spPr>
          <a:xfrm>
            <a:off x="863117" y="930767"/>
            <a:ext cx="5112800" cy="202628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Helvetica Neue Light"/>
                <a:ea typeface="Helvetica Neue Light"/>
                <a:cs typeface="Helvetica Neue Light"/>
                <a:sym typeface="Helvetica Neue Light"/>
              </a:rPr>
              <a:t>Supongamos entonces, que tenemos dos variables: </a:t>
            </a:r>
            <a:r>
              <a:rPr lang="es" b="1">
                <a:solidFill>
                  <a:schemeClr val="dk1"/>
                </a:solidFill>
                <a:latin typeface="Helvetica Neue"/>
                <a:ea typeface="Helvetica Neue"/>
                <a:cs typeface="Helvetica Neue"/>
                <a:sym typeface="Helvetica Neue"/>
              </a:rPr>
              <a:t>x</a:t>
            </a:r>
            <a:r>
              <a:rPr lang="es">
                <a:solidFill>
                  <a:schemeClr val="dk1"/>
                </a:solidFill>
                <a:latin typeface="Helvetica Neue Light"/>
                <a:ea typeface="Helvetica Neue Light"/>
                <a:cs typeface="Helvetica Neue Light"/>
                <a:sym typeface="Helvetica Neue Light"/>
              </a:rPr>
              <a:t> e </a:t>
            </a:r>
            <a:r>
              <a:rPr lang="es" b="1">
                <a:solidFill>
                  <a:schemeClr val="dk1"/>
                </a:solidFill>
                <a:latin typeface="Helvetica Neue"/>
                <a:ea typeface="Helvetica Neue"/>
                <a:cs typeface="Helvetica Neue"/>
                <a:sym typeface="Helvetica Neue"/>
              </a:rPr>
              <a:t>y</a:t>
            </a:r>
            <a:r>
              <a:rPr lang="es">
                <a:solidFill>
                  <a:schemeClr val="dk1"/>
                </a:solidFill>
                <a:latin typeface="Helvetica Neue Light"/>
                <a:ea typeface="Helvetica Neue Light"/>
                <a:cs typeface="Helvetica Neue Light"/>
                <a:sym typeface="Helvetica Neue Light"/>
              </a:rPr>
              <a:t>, ahora veamos el siguiente gráfico:</a:t>
            </a:r>
            <a:endParaRPr>
              <a:solidFill>
                <a:schemeClr val="dk1"/>
              </a:solidFill>
              <a:latin typeface="Helvetica Neue Light"/>
              <a:ea typeface="Helvetica Neue Light"/>
              <a:cs typeface="Helvetica Neue Light"/>
              <a:sym typeface="Helvetica Neue Light"/>
            </a:endParaRPr>
          </a:p>
          <a:p>
            <a:pPr>
              <a:lnSpc>
                <a:spcPct val="150000"/>
              </a:lnSpc>
              <a:spcBef>
                <a:spcPts val="1333"/>
              </a:spcBef>
              <a:spcAft>
                <a:spcPts val="1333"/>
              </a:spcAft>
              <a:buClr>
                <a:schemeClr val="dk1"/>
              </a:buClr>
              <a:buSzPts val="1100"/>
            </a:pPr>
            <a:endParaRPr sz="2667">
              <a:solidFill>
                <a:schemeClr val="dk1"/>
              </a:solidFill>
              <a:latin typeface="Helvetica Neue Light"/>
              <a:ea typeface="Helvetica Neue Light"/>
              <a:cs typeface="Helvetica Neue Light"/>
              <a:sym typeface="Helvetica Neue Light"/>
            </a:endParaRPr>
          </a:p>
        </p:txBody>
      </p:sp>
      <p:sp>
        <p:nvSpPr>
          <p:cNvPr id="160" name="Google Shape;160;p26"/>
          <p:cNvSpPr txBox="1"/>
          <p:nvPr/>
        </p:nvSpPr>
        <p:spPr>
          <a:xfrm>
            <a:off x="6216084" y="2185400"/>
            <a:ext cx="5112800" cy="414878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Pareciera que </a:t>
            </a:r>
            <a:r>
              <a:rPr lang="es" b="1">
                <a:solidFill>
                  <a:schemeClr val="dk1"/>
                </a:solidFill>
                <a:latin typeface="DM Sans"/>
                <a:ea typeface="DM Sans"/>
                <a:cs typeface="DM Sans"/>
                <a:sym typeface="DM Sans"/>
              </a:rPr>
              <a:t>las variables tienen una fuerte correlación positiva</a:t>
            </a:r>
            <a:r>
              <a:rPr lang="es">
                <a:solidFill>
                  <a:schemeClr val="dk1"/>
                </a:solidFill>
                <a:latin typeface="DM Sans"/>
                <a:ea typeface="DM Sans"/>
                <a:cs typeface="DM Sans"/>
                <a:sym typeface="DM Sans"/>
              </a:rPr>
              <a:t>, y si lo pensamos en términos de dependencia, quiere decir que cuando la variable </a:t>
            </a:r>
            <a:r>
              <a:rPr lang="es" b="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aumenta, entonces también lo hace la variable </a:t>
            </a:r>
            <a:r>
              <a:rPr lang="es" b="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y viceversa.</a:t>
            </a:r>
            <a:endParaRPr>
              <a:solidFill>
                <a:schemeClr val="dk1"/>
              </a:solidFill>
              <a:latin typeface="DM Sans"/>
              <a:ea typeface="DM Sans"/>
              <a:cs typeface="DM Sans"/>
              <a:sym typeface="DM Sans"/>
            </a:endParaRPr>
          </a:p>
          <a:p>
            <a:pPr>
              <a:spcBef>
                <a:spcPts val="1333"/>
              </a:spcBef>
              <a:buClr>
                <a:schemeClr val="dk1"/>
              </a:buClr>
              <a:buSzPts val="1100"/>
            </a:pPr>
            <a:r>
              <a:rPr lang="es" b="1">
                <a:solidFill>
                  <a:schemeClr val="dk1"/>
                </a:solidFill>
                <a:latin typeface="DM Sans"/>
                <a:ea typeface="DM Sans"/>
                <a:cs typeface="DM Sans"/>
                <a:sym typeface="DM Sans"/>
              </a:rPr>
              <a:t>Atención:</a:t>
            </a:r>
            <a:r>
              <a:rPr lang="es">
                <a:solidFill>
                  <a:schemeClr val="dk1"/>
                </a:solidFill>
                <a:latin typeface="DM Sans"/>
                <a:ea typeface="DM Sans"/>
                <a:cs typeface="DM Sans"/>
                <a:sym typeface="DM Sans"/>
              </a:rPr>
              <a:t> cuando planteamos que ante un cambio en la variable x se produce un cambio en la variable y. A esto lo llamaremos </a:t>
            </a:r>
            <a:r>
              <a:rPr lang="es" b="1">
                <a:solidFill>
                  <a:schemeClr val="dk1"/>
                </a:solidFill>
                <a:latin typeface="DM Sans"/>
                <a:ea typeface="DM Sans"/>
                <a:cs typeface="DM Sans"/>
                <a:sym typeface="DM Sans"/>
              </a:rPr>
              <a:t>dependencia de la variable</a:t>
            </a: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hacia la variable</a:t>
            </a:r>
            <a:r>
              <a:rPr lang="es" b="1">
                <a:solidFill>
                  <a:schemeClr val="dk1"/>
                </a:solidFill>
                <a:latin typeface="DM Sans"/>
                <a:ea typeface="DM Sans"/>
                <a:cs typeface="DM Sans"/>
                <a:sym typeface="DM Sans"/>
              </a:rPr>
              <a:t> x</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algn="just">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pic>
        <p:nvPicPr>
          <p:cNvPr id="161" name="Google Shape;161;p26"/>
          <p:cNvPicPr preferRelativeResize="0"/>
          <p:nvPr/>
        </p:nvPicPr>
        <p:blipFill rotWithShape="1">
          <a:blip r:embed="rId3">
            <a:alphaModFix/>
          </a:blip>
          <a:srcRect/>
          <a:stretch/>
        </p:blipFill>
        <p:spPr>
          <a:xfrm>
            <a:off x="863117" y="2185400"/>
            <a:ext cx="4927600" cy="33274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217421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40"/>
        <p:cNvGrpSpPr/>
        <p:nvPr/>
      </p:nvGrpSpPr>
      <p:grpSpPr>
        <a:xfrm>
          <a:off x="0" y="0"/>
          <a:ext cx="0" cy="0"/>
          <a:chOff x="0" y="0"/>
          <a:chExt cx="0" cy="0"/>
        </a:xfrm>
      </p:grpSpPr>
      <p:sp>
        <p:nvSpPr>
          <p:cNvPr id="441" name="Google Shape;441;p6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a:solidFill>
                  <a:srgbClr val="00B0F0"/>
                </a:solidFill>
                <a:latin typeface="DM Sans"/>
                <a:ea typeface="DM Sans"/>
                <a:cs typeface="DM Sans"/>
                <a:sym typeface="DM Sans"/>
              </a:rPr>
              <a:t>Checklist</a:t>
            </a:r>
            <a:endParaRPr sz="4667" b="1" dirty="0">
              <a:solidFill>
                <a:srgbClr val="00B0F0"/>
              </a:solidFill>
              <a:latin typeface="DM Sans"/>
              <a:ea typeface="DM Sans"/>
              <a:cs typeface="DM Sans"/>
              <a:sym typeface="DM Sans"/>
            </a:endParaRPr>
          </a:p>
        </p:txBody>
      </p:sp>
      <p:grpSp>
        <p:nvGrpSpPr>
          <p:cNvPr id="442" name="Google Shape;442;p64"/>
          <p:cNvGrpSpPr/>
          <p:nvPr/>
        </p:nvGrpSpPr>
        <p:grpSpPr>
          <a:xfrm>
            <a:off x="631135" y="826031"/>
            <a:ext cx="985200" cy="985200"/>
            <a:chOff x="473351" y="619523"/>
            <a:chExt cx="738900" cy="738900"/>
          </a:xfrm>
        </p:grpSpPr>
        <p:sp>
          <p:nvSpPr>
            <p:cNvPr id="443" name="Google Shape;443;p6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4" name="Google Shape;444;p64"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45" name="Google Shape;445;p64"/>
          <p:cNvSpPr txBox="1"/>
          <p:nvPr/>
        </p:nvSpPr>
        <p:spPr>
          <a:xfrm>
            <a:off x="631133" y="2243267"/>
            <a:ext cx="5283200" cy="3467063"/>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dirty="0">
                <a:latin typeface="DM Sans"/>
                <a:ea typeface="DM Sans"/>
                <a:cs typeface="DM Sans"/>
                <a:sym typeface="DM Sans"/>
              </a:rPr>
              <a:t>¿Tienen los puntos una relación entre sí? Sí.</a:t>
            </a:r>
            <a:endParaRPr dirty="0">
              <a:latin typeface="DM Sans"/>
              <a:ea typeface="DM Sans"/>
              <a:cs typeface="DM Sans"/>
              <a:sym typeface="DM Sans"/>
            </a:endParaRPr>
          </a:p>
          <a:p>
            <a:pPr marL="609585">
              <a:lnSpc>
                <a:spcPct val="10000"/>
              </a:lnSpc>
              <a:spcBef>
                <a:spcPts val="1067"/>
              </a:spcBef>
              <a:buClr>
                <a:srgbClr val="000000"/>
              </a:buClr>
              <a:buSzPts val="1350"/>
            </a:pPr>
            <a:endParaRPr dirty="0">
              <a:latin typeface="DM Sans"/>
              <a:ea typeface="DM Sans"/>
              <a:cs typeface="DM Sans"/>
              <a:sym typeface="DM Sans"/>
            </a:endParaRPr>
          </a:p>
          <a:p>
            <a:pPr marL="609585" indent="-419090">
              <a:spcBef>
                <a:spcPts val="1067"/>
              </a:spcBef>
              <a:buClr>
                <a:srgbClr val="EAFF6A"/>
              </a:buClr>
              <a:buSzPts val="1350"/>
              <a:buFont typeface="Helvetica Neue"/>
              <a:buChar char="✓"/>
            </a:pPr>
            <a:r>
              <a:rPr lang="es" dirty="0">
                <a:latin typeface="DM Sans"/>
                <a:ea typeface="DM Sans"/>
                <a:cs typeface="DM Sans"/>
                <a:sym typeface="DM Sans"/>
              </a:rPr>
              <a:t>¿Tiene la relación una forma lineal? Sí.</a:t>
            </a:r>
            <a:endParaRPr dirty="0">
              <a:latin typeface="DM Sans"/>
              <a:ea typeface="DM Sans"/>
              <a:cs typeface="DM Sans"/>
              <a:sym typeface="DM Sans"/>
            </a:endParaRPr>
          </a:p>
          <a:p>
            <a:pPr marL="609585">
              <a:lnSpc>
                <a:spcPct val="10000"/>
              </a:lnSpc>
              <a:spcBef>
                <a:spcPts val="1067"/>
              </a:spcBef>
              <a:buClr>
                <a:srgbClr val="000000"/>
              </a:buClr>
              <a:buSzPts val="1350"/>
            </a:pPr>
            <a:endParaRPr dirty="0">
              <a:latin typeface="DM Sans"/>
              <a:ea typeface="DM Sans"/>
              <a:cs typeface="DM Sans"/>
              <a:sym typeface="DM Sans"/>
            </a:endParaRPr>
          </a:p>
          <a:p>
            <a:pPr marL="609585" indent="-419090">
              <a:lnSpc>
                <a:spcPct val="115000"/>
              </a:lnSpc>
              <a:buClr>
                <a:srgbClr val="EAFF6A"/>
              </a:buClr>
              <a:buSzPts val="1350"/>
              <a:buFont typeface="DM Sans"/>
              <a:buChar char="✓"/>
            </a:pPr>
            <a:r>
              <a:rPr lang="es" dirty="0">
                <a:latin typeface="DM Sans"/>
                <a:ea typeface="DM Sans"/>
                <a:cs typeface="DM Sans"/>
                <a:sym typeface="DM Sans"/>
              </a:rPr>
              <a:t>¿Existe una recta que pueda ser calculada con el método de mínimos cuadrados, y que en ese sentido pase por la parte “más central” de los datos? Sí.</a:t>
            </a:r>
            <a:endParaRPr dirty="0">
              <a:latin typeface="DM Sans"/>
              <a:ea typeface="DM Sans"/>
              <a:cs typeface="DM Sans"/>
              <a:sym typeface="DM Sans"/>
            </a:endParaRPr>
          </a:p>
          <a:p>
            <a:pPr marL="609585" indent="-419090">
              <a:lnSpc>
                <a:spcPct val="115000"/>
              </a:lnSpc>
              <a:buClr>
                <a:srgbClr val="EAFF6A"/>
              </a:buClr>
              <a:buSzPts val="1350"/>
              <a:buFont typeface="DM Sans"/>
              <a:buChar char="✓"/>
            </a:pPr>
            <a:r>
              <a:rPr lang="es" dirty="0">
                <a:latin typeface="DM Sans"/>
                <a:ea typeface="DM Sans"/>
                <a:cs typeface="DM Sans"/>
                <a:sym typeface="DM Sans"/>
              </a:rPr>
              <a:t>¿Puede armarse un modelo de regresión lineal a partir de este ajuste? No</a:t>
            </a:r>
            <a:endParaRPr dirty="0">
              <a:latin typeface="DM Sans"/>
              <a:ea typeface="DM Sans"/>
              <a:cs typeface="DM Sans"/>
              <a:sym typeface="DM Sans"/>
            </a:endParaRPr>
          </a:p>
        </p:txBody>
      </p:sp>
      <p:sp>
        <p:nvSpPr>
          <p:cNvPr id="446" name="Google Shape;446;p64"/>
          <p:cNvSpPr txBox="1"/>
          <p:nvPr/>
        </p:nvSpPr>
        <p:spPr>
          <a:xfrm>
            <a:off x="5914333" y="2243268"/>
            <a:ext cx="5283200" cy="3613256"/>
          </a:xfrm>
          <a:prstGeom prst="rect">
            <a:avLst/>
          </a:prstGeom>
          <a:noFill/>
          <a:ln>
            <a:noFill/>
          </a:ln>
        </p:spPr>
        <p:txBody>
          <a:bodyPr spcFirstLastPara="1" wrap="square" lIns="121900" tIns="121900" rIns="121900" bIns="121900" anchor="t" anchorCtr="0">
            <a:spAutoFit/>
          </a:bodyPr>
          <a:lstStyle/>
          <a:p>
            <a:pPr marL="609585" indent="-419090">
              <a:lnSpc>
                <a:spcPct val="115000"/>
              </a:lnSpc>
              <a:spcBef>
                <a:spcPts val="1333"/>
              </a:spcBef>
              <a:buClr>
                <a:srgbClr val="EAFF6A"/>
              </a:buClr>
              <a:buSzPts val="1350"/>
              <a:buFont typeface="DM Sans"/>
              <a:buChar char="✓"/>
            </a:pPr>
            <a:r>
              <a:rPr lang="es" dirty="0">
                <a:latin typeface="DM Sans"/>
                <a:ea typeface="DM Sans"/>
                <a:cs typeface="DM Sans"/>
                <a:sym typeface="DM Sans"/>
              </a:rPr>
              <a:t>La recta de mínimos cuadrados, ¿representa adecuadamente a los datos? No</a:t>
            </a:r>
            <a:endParaRPr dirty="0">
              <a:latin typeface="DM Sans"/>
              <a:ea typeface="DM Sans"/>
              <a:cs typeface="DM Sans"/>
              <a:sym typeface="DM Sans"/>
            </a:endParaRPr>
          </a:p>
          <a:p>
            <a:pPr marL="609585" indent="-419090">
              <a:lnSpc>
                <a:spcPct val="115000"/>
              </a:lnSpc>
              <a:spcBef>
                <a:spcPts val="1333"/>
              </a:spcBef>
              <a:spcAft>
                <a:spcPts val="1333"/>
              </a:spcAft>
              <a:buClr>
                <a:srgbClr val="EAFF6A"/>
              </a:buClr>
              <a:buSzPts val="1350"/>
              <a:buFont typeface="Helvetica Neue Light"/>
              <a:buChar char="✓"/>
            </a:pPr>
            <a:r>
              <a:rPr lang="es" dirty="0">
                <a:latin typeface="DM Sans"/>
                <a:ea typeface="DM Sans"/>
                <a:cs typeface="DM Sans"/>
                <a:sym typeface="DM Sans"/>
              </a:rPr>
              <a:t>¿Por qué? Porque al ser la pendiente de la recta igual a cero, no hay dependencia de la variable y hacia la variable x. Y como no hay dependencia, </a:t>
            </a:r>
            <a:r>
              <a:rPr lang="es" b="1" dirty="0">
                <a:latin typeface="DM Sans"/>
                <a:ea typeface="DM Sans"/>
                <a:cs typeface="DM Sans"/>
                <a:sym typeface="DM Sans"/>
              </a:rPr>
              <a:t>no existe un modelo de regresión lineal que represente adecuadamente a estos datos.</a:t>
            </a:r>
            <a:endParaRPr b="1" dirty="0">
              <a:latin typeface="DM Sans"/>
              <a:ea typeface="DM Sans"/>
              <a:cs typeface="DM Sans"/>
              <a:sym typeface="DM Sans"/>
            </a:endParaRPr>
          </a:p>
        </p:txBody>
      </p:sp>
    </p:spTree>
    <p:extLst>
      <p:ext uri="{BB962C8B-B14F-4D97-AF65-F5344CB8AC3E}">
        <p14:creationId xmlns:p14="http://schemas.microsoft.com/office/powerpoint/2010/main" val="25189080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50"/>
        <p:cNvGrpSpPr/>
        <p:nvPr/>
      </p:nvGrpSpPr>
      <p:grpSpPr>
        <a:xfrm>
          <a:off x="0" y="0"/>
          <a:ext cx="0" cy="0"/>
          <a:chOff x="0" y="0"/>
          <a:chExt cx="0" cy="0"/>
        </a:xfrm>
      </p:grpSpPr>
      <p:sp>
        <p:nvSpPr>
          <p:cNvPr id="451" name="Google Shape;451;p65"/>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Significancia de coeficientes</a:t>
            </a:r>
            <a:endParaRPr sz="5333" b="1">
              <a:solidFill>
                <a:schemeClr val="dk1"/>
              </a:solidFill>
              <a:latin typeface="DM Sans"/>
              <a:ea typeface="DM Sans"/>
              <a:cs typeface="DM Sans"/>
              <a:sym typeface="DM Sans"/>
            </a:endParaRPr>
          </a:p>
        </p:txBody>
      </p:sp>
      <p:sp>
        <p:nvSpPr>
          <p:cNvPr id="452" name="Google Shape;452;p65"/>
          <p:cNvSpPr txBox="1"/>
          <p:nvPr/>
        </p:nvSpPr>
        <p:spPr>
          <a:xfrm>
            <a:off x="631133" y="2544233"/>
            <a:ext cx="5112800" cy="323930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Este es un test estadístico para </a:t>
            </a:r>
            <a:r>
              <a:rPr lang="es" b="1">
                <a:solidFill>
                  <a:schemeClr val="dk1"/>
                </a:solidFill>
                <a:latin typeface="DM Sans"/>
                <a:ea typeface="DM Sans"/>
                <a:cs typeface="DM Sans"/>
                <a:sym typeface="DM Sans"/>
              </a:rPr>
              <a:t>verificar que la pendiente no sea cero</a:t>
            </a:r>
            <a:r>
              <a:rPr lang="es">
                <a:solidFill>
                  <a:schemeClr val="dk1"/>
                </a:solidFill>
                <a:latin typeface="DM Sans"/>
                <a:ea typeface="DM Sans"/>
                <a:cs typeface="DM Sans"/>
                <a:sym typeface="DM Sans"/>
              </a:rPr>
              <a:t>. Puede ser positiva o negativa, pero no debería ser cero.</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No entraremos aquí en los detalles del test, pero sí aprenderemos a ver sus salidas.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En Python podemos obtener esta información con el paquete extra </a:t>
            </a:r>
            <a:r>
              <a:rPr lang="es">
                <a:solidFill>
                  <a:schemeClr val="lt1"/>
                </a:solidFill>
                <a:highlight>
                  <a:schemeClr val="dk2"/>
                </a:highlight>
                <a:latin typeface="DM Sans"/>
                <a:ea typeface="DM Sans"/>
                <a:cs typeface="DM Sans"/>
                <a:sym typeface="DM Sans"/>
              </a:rPr>
              <a:t>pingouin</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868115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63"/>
        <p:cNvGrpSpPr/>
        <p:nvPr/>
      </p:nvGrpSpPr>
      <p:grpSpPr>
        <a:xfrm>
          <a:off x="0" y="0"/>
          <a:ext cx="0" cy="0"/>
          <a:chOff x="0" y="0"/>
          <a:chExt cx="0" cy="0"/>
        </a:xfrm>
      </p:grpSpPr>
      <p:sp>
        <p:nvSpPr>
          <p:cNvPr id="464" name="Google Shape;464;p67"/>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intervalo de confianza</a:t>
            </a:r>
            <a:endParaRPr sz="5333" b="1">
              <a:solidFill>
                <a:schemeClr val="dk1"/>
              </a:solidFill>
              <a:latin typeface="DM Sans"/>
              <a:ea typeface="DM Sans"/>
              <a:cs typeface="DM Sans"/>
              <a:sym typeface="DM Sans"/>
            </a:endParaRPr>
          </a:p>
        </p:txBody>
      </p:sp>
      <p:sp>
        <p:nvSpPr>
          <p:cNvPr id="465" name="Google Shape;465;p67"/>
          <p:cNvSpPr txBox="1"/>
          <p:nvPr/>
        </p:nvSpPr>
        <p:spPr>
          <a:xfrm>
            <a:off x="631133" y="2544234"/>
            <a:ext cx="5112800" cy="3683019"/>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Proporciona el mismo resultado que el p-value y además </a:t>
            </a:r>
            <a:r>
              <a:rPr lang="es" b="1">
                <a:solidFill>
                  <a:schemeClr val="dk1"/>
                </a:solidFill>
                <a:latin typeface="DM Sans"/>
                <a:ea typeface="DM Sans"/>
                <a:cs typeface="DM Sans"/>
                <a:sym typeface="DM Sans"/>
              </a:rPr>
              <a:t>agrega la información acerca de dónde podría encontrarse el valor de la pendiente (efectos de cada variable)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Si el intervalo de confianza </a:t>
            </a:r>
            <a:r>
              <a:rPr lang="es" b="1">
                <a:solidFill>
                  <a:schemeClr val="dk1"/>
                </a:solidFill>
                <a:latin typeface="DM Sans"/>
                <a:ea typeface="DM Sans"/>
                <a:cs typeface="DM Sans"/>
                <a:sym typeface="DM Sans"/>
              </a:rPr>
              <a:t>solo tiene</a:t>
            </a:r>
            <a:r>
              <a:rPr lang="es">
                <a:solidFill>
                  <a:schemeClr val="dk1"/>
                </a:solidFill>
                <a:latin typeface="DM Sans"/>
                <a:ea typeface="DM Sans"/>
                <a:cs typeface="DM Sans"/>
                <a:sym typeface="DM Sans"/>
              </a:rPr>
              <a:t> valores positivos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la pendiente es positiva; si tiene valores negativos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la pendiente es negativa.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466" name="Google Shape;466;p67"/>
          <p:cNvSpPr txBox="1"/>
          <p:nvPr/>
        </p:nvSpPr>
        <p:spPr>
          <a:xfrm>
            <a:off x="6037033" y="2544233"/>
            <a:ext cx="5112800" cy="1631175"/>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Si tiene un valor positivo y uno negativo, quiere decir que cubre al cero, y por lo tanto </a:t>
            </a:r>
            <a:r>
              <a:rPr lang="es" b="1">
                <a:solidFill>
                  <a:schemeClr val="dk1"/>
                </a:solidFill>
                <a:latin typeface="DM Sans"/>
                <a:ea typeface="DM Sans"/>
                <a:cs typeface="DM Sans"/>
                <a:sym typeface="DM Sans"/>
              </a:rPr>
              <a:t>se mantiene la conclusión de que la pendiente (efecto) no es significativa</a:t>
            </a:r>
            <a:r>
              <a:rPr lang="es">
                <a:solidFill>
                  <a:schemeClr val="dk1"/>
                </a:solidFill>
                <a:latin typeface="DM Sans"/>
                <a:ea typeface="DM Sans"/>
                <a:cs typeface="DM Sans"/>
                <a:sym typeface="DM Sans"/>
              </a:rPr>
              <a:t>.</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032357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70"/>
        <p:cNvGrpSpPr/>
        <p:nvPr/>
      </p:nvGrpSpPr>
      <p:grpSpPr>
        <a:xfrm>
          <a:off x="0" y="0"/>
          <a:ext cx="0" cy="0"/>
          <a:chOff x="0" y="0"/>
          <a:chExt cx="0" cy="0"/>
        </a:xfrm>
      </p:grpSpPr>
      <p:sp>
        <p:nvSpPr>
          <p:cNvPr id="471" name="Google Shape;471;p68"/>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coeficiente de determinación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423861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75"/>
        <p:cNvGrpSpPr/>
        <p:nvPr/>
      </p:nvGrpSpPr>
      <p:grpSpPr>
        <a:xfrm>
          <a:off x="0" y="0"/>
          <a:ext cx="0" cy="0"/>
          <a:chOff x="0" y="0"/>
          <a:chExt cx="0" cy="0"/>
        </a:xfrm>
      </p:grpSpPr>
      <p:sp>
        <p:nvSpPr>
          <p:cNvPr id="477" name="Google Shape;477;p69"/>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478" name="Google Shape;478;p69"/>
          <p:cNvSpPr txBox="1"/>
          <p:nvPr/>
        </p:nvSpPr>
        <p:spPr>
          <a:xfrm>
            <a:off x="4866000" y="1473151"/>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Segunda condición a cumplir</a:t>
            </a:r>
            <a:endParaRPr sz="5333" b="1">
              <a:solidFill>
                <a:schemeClr val="dk1"/>
              </a:solidFill>
              <a:latin typeface="DM Sans"/>
              <a:ea typeface="DM Sans"/>
              <a:cs typeface="DM Sans"/>
              <a:sym typeface="DM Sans"/>
            </a:endParaRPr>
          </a:p>
        </p:txBody>
      </p:sp>
      <p:sp>
        <p:nvSpPr>
          <p:cNvPr id="479" name="Google Shape;479;p69"/>
          <p:cNvSpPr txBox="1"/>
          <p:nvPr/>
        </p:nvSpPr>
        <p:spPr>
          <a:xfrm>
            <a:off x="4866000" y="3197151"/>
            <a:ext cx="6649600" cy="22415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Este es un número que puede tomar valores entre 0 y 1, y puede interpretarse también de manera porcentual (de 0% a 100%).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Se simboliza como R</a:t>
            </a:r>
            <a:r>
              <a:rPr lang="es" baseline="30000">
                <a:solidFill>
                  <a:schemeClr val="dk1"/>
                </a:solidFill>
                <a:latin typeface="DM Sans"/>
                <a:ea typeface="DM Sans"/>
                <a:cs typeface="DM Sans"/>
                <a:sym typeface="DM Sans"/>
              </a:rPr>
              <a:t>2</a:t>
            </a:r>
            <a:r>
              <a:rPr lang="es">
                <a:solidFill>
                  <a:schemeClr val="dk1"/>
                </a:solidFill>
                <a:latin typeface="DM Sans"/>
                <a:ea typeface="DM Sans"/>
                <a:cs typeface="DM Sans"/>
                <a:sym typeface="DM Sans"/>
              </a:rPr>
              <a:t> y </a:t>
            </a:r>
            <a:r>
              <a:rPr lang="es" b="1">
                <a:solidFill>
                  <a:schemeClr val="dk1"/>
                </a:solidFill>
                <a:latin typeface="DM Sans"/>
                <a:ea typeface="DM Sans"/>
                <a:cs typeface="DM Sans"/>
                <a:sym typeface="DM Sans"/>
              </a:rPr>
              <a:t>representa el porcentaje de variabilidad de los datos explicada por el modelo de regresión lineal.</a:t>
            </a:r>
            <a:endParaRPr>
              <a:solidFill>
                <a:srgbClr val="000000"/>
              </a:solidFill>
              <a:latin typeface="DM Sans"/>
              <a:ea typeface="DM Sans"/>
              <a:cs typeface="DM Sans"/>
              <a:sym typeface="DM Sans"/>
            </a:endParaRPr>
          </a:p>
        </p:txBody>
      </p:sp>
      <p:pic>
        <p:nvPicPr>
          <p:cNvPr id="480" name="Google Shape;480;p69"/>
          <p:cNvPicPr preferRelativeResize="0"/>
          <p:nvPr/>
        </p:nvPicPr>
        <p:blipFill rotWithShape="1">
          <a:blip r:embed="rId3">
            <a:alphaModFix/>
          </a:blip>
          <a:srcRect/>
          <a:stretch/>
        </p:blipFill>
        <p:spPr>
          <a:xfrm>
            <a:off x="841400" y="2567000"/>
            <a:ext cx="3854600" cy="17240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441083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84"/>
        <p:cNvGrpSpPr/>
        <p:nvPr/>
      </p:nvGrpSpPr>
      <p:grpSpPr>
        <a:xfrm>
          <a:off x="0" y="0"/>
          <a:ext cx="0" cy="0"/>
          <a:chOff x="0" y="0"/>
          <a:chExt cx="0" cy="0"/>
        </a:xfrm>
      </p:grpSpPr>
      <p:sp>
        <p:nvSpPr>
          <p:cNvPr id="485" name="Google Shape;485;p70"/>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¿Variabilidad de los datos?</a:t>
            </a:r>
            <a:endParaRPr sz="5333" b="1">
              <a:solidFill>
                <a:schemeClr val="dk1"/>
              </a:solidFill>
              <a:latin typeface="DM Sans"/>
              <a:ea typeface="DM Sans"/>
              <a:cs typeface="DM Sans"/>
              <a:sym typeface="DM Sans"/>
            </a:endParaRPr>
          </a:p>
        </p:txBody>
      </p:sp>
      <p:sp>
        <p:nvSpPr>
          <p:cNvPr id="486" name="Google Shape;486;p70"/>
          <p:cNvSpPr txBox="1"/>
          <p:nvPr/>
        </p:nvSpPr>
        <p:spPr>
          <a:xfrm>
            <a:off x="631133" y="2544234"/>
            <a:ext cx="5112800" cy="296230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Es la cualidad que </a:t>
            </a:r>
            <a:r>
              <a:rPr lang="es" b="1">
                <a:solidFill>
                  <a:schemeClr val="dk1"/>
                </a:solidFill>
                <a:latin typeface="DM Sans"/>
                <a:ea typeface="DM Sans"/>
                <a:cs typeface="DM Sans"/>
                <a:sym typeface="DM Sans"/>
              </a:rPr>
              <a:t>le da la forma al conjunto de datos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La consecuencia de esta noción de variabilidad es que si podemos explicar o representar la variabilidad de los datos, podremos explicar su forma y así entenderlos mejor.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487" name="Google Shape;487;p70"/>
          <p:cNvSpPr txBox="1"/>
          <p:nvPr/>
        </p:nvSpPr>
        <p:spPr>
          <a:xfrm>
            <a:off x="6037033" y="2544233"/>
            <a:ext cx="5112800" cy="1243890"/>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Por lo tanto, </a:t>
            </a:r>
            <a:r>
              <a:rPr lang="es" b="1">
                <a:solidFill>
                  <a:schemeClr val="dk1"/>
                </a:solidFill>
                <a:latin typeface="DM Sans"/>
                <a:ea typeface="DM Sans"/>
                <a:cs typeface="DM Sans"/>
                <a:sym typeface="DM Sans"/>
              </a:rPr>
              <a:t>un modelo que funcione bien será el que mejor explique la variabilidad de los datos. </a:t>
            </a:r>
            <a:r>
              <a:rPr lang="es">
                <a:solidFill>
                  <a:schemeClr val="dk1"/>
                </a:solidFill>
                <a:latin typeface="DM Sans"/>
                <a:ea typeface="DM Sans"/>
                <a:cs typeface="DM Sans"/>
                <a:sym typeface="DM Sans"/>
              </a:rPr>
              <a:t>🚀</a:t>
            </a:r>
            <a:endParaRPr>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495436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91"/>
        <p:cNvGrpSpPr/>
        <p:nvPr/>
      </p:nvGrpSpPr>
      <p:grpSpPr>
        <a:xfrm>
          <a:off x="0" y="0"/>
          <a:ext cx="0" cy="0"/>
          <a:chOff x="0" y="0"/>
          <a:chExt cx="0" cy="0"/>
        </a:xfrm>
      </p:grpSpPr>
      <p:sp>
        <p:nvSpPr>
          <p:cNvPr id="492" name="Google Shape;492;p7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a:t>
            </a:r>
            <a:endParaRPr sz="5333" b="1">
              <a:solidFill>
                <a:schemeClr val="dk1"/>
              </a:solidFill>
              <a:latin typeface="DM Sans"/>
              <a:ea typeface="DM Sans"/>
              <a:cs typeface="DM Sans"/>
              <a:sym typeface="DM Sans"/>
            </a:endParaRPr>
          </a:p>
        </p:txBody>
      </p:sp>
      <p:sp>
        <p:nvSpPr>
          <p:cNvPr id="493" name="Google Shape;493;p71"/>
          <p:cNvSpPr txBox="1"/>
          <p:nvPr/>
        </p:nvSpPr>
        <p:spPr>
          <a:xfrm>
            <a:off x="951700" y="1993067"/>
            <a:ext cx="4925600" cy="196460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Conjunto de puntos que tiene una </a:t>
            </a:r>
            <a:r>
              <a:rPr lang="es" b="1">
                <a:solidFill>
                  <a:schemeClr val="dk1"/>
                </a:solidFill>
                <a:latin typeface="DM Sans"/>
                <a:ea typeface="DM Sans"/>
                <a:cs typeface="DM Sans"/>
                <a:sym typeface="DM Sans"/>
              </a:rPr>
              <a:t>recta de ajuste que parece funcionar muy bien</a:t>
            </a:r>
            <a:r>
              <a:rPr lang="es">
                <a:solidFill>
                  <a:schemeClr val="dk1"/>
                </a:solidFill>
                <a:latin typeface="DM Sans"/>
                <a:ea typeface="DM Sans"/>
                <a:cs typeface="DM Sans"/>
                <a:sym typeface="DM Sans"/>
              </a:rPr>
              <a:t>, por cuanto pasa bastante bien por el “centro” de los datos.</a:t>
            </a: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494" name="Google Shape;494;p71"/>
          <p:cNvSpPr txBox="1"/>
          <p:nvPr/>
        </p:nvSpPr>
        <p:spPr>
          <a:xfrm>
            <a:off x="6508867" y="1959567"/>
            <a:ext cx="4656400" cy="168760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Conjunto de datos </a:t>
            </a:r>
            <a:r>
              <a:rPr lang="es" b="1">
                <a:solidFill>
                  <a:schemeClr val="dk1"/>
                </a:solidFill>
                <a:latin typeface="DM Sans"/>
                <a:ea typeface="DM Sans"/>
                <a:cs typeface="DM Sans"/>
                <a:sym typeface="DM Sans"/>
              </a:rPr>
              <a:t>no parece ser lo más conveniente utilizar una recta </a:t>
            </a:r>
            <a:r>
              <a:rPr lang="es">
                <a:solidFill>
                  <a:schemeClr val="dk1"/>
                </a:solidFill>
                <a:latin typeface="DM Sans"/>
                <a:ea typeface="DM Sans"/>
                <a:cs typeface="DM Sans"/>
                <a:sym typeface="DM Sans"/>
              </a:rPr>
              <a:t>para representar los puntos.</a:t>
            </a:r>
            <a:endParaRPr>
              <a:solidFill>
                <a:schemeClr val="dk1"/>
              </a:solidFill>
              <a:latin typeface="DM Sans"/>
              <a:ea typeface="DM Sans"/>
              <a:cs typeface="DM Sans"/>
              <a:sym typeface="DM Sans"/>
            </a:endParaRPr>
          </a:p>
          <a:p>
            <a:pPr>
              <a:spcBef>
                <a:spcPts val="1333"/>
              </a:spcBef>
              <a:spcAft>
                <a:spcPts val="1333"/>
              </a:spcAft>
              <a:buClr>
                <a:srgbClr val="000000"/>
              </a:buClr>
              <a:buSzPts val="1350"/>
            </a:pPr>
            <a:endParaRPr>
              <a:solidFill>
                <a:srgbClr val="121212"/>
              </a:solidFill>
              <a:latin typeface="DM Sans"/>
              <a:ea typeface="DM Sans"/>
              <a:cs typeface="DM Sans"/>
              <a:sym typeface="DM Sans"/>
            </a:endParaRPr>
          </a:p>
        </p:txBody>
      </p:sp>
      <p:pic>
        <p:nvPicPr>
          <p:cNvPr id="495" name="Google Shape;495;p71"/>
          <p:cNvPicPr preferRelativeResize="0"/>
          <p:nvPr/>
        </p:nvPicPr>
        <p:blipFill rotWithShape="1">
          <a:blip r:embed="rId3">
            <a:alphaModFix/>
          </a:blip>
          <a:srcRect/>
          <a:stretch/>
        </p:blipFill>
        <p:spPr>
          <a:xfrm>
            <a:off x="1678753" y="3370034"/>
            <a:ext cx="3658633" cy="2751367"/>
          </a:xfrm>
          <a:prstGeom prst="rect">
            <a:avLst/>
          </a:prstGeom>
          <a:noFill/>
          <a:ln w="19050" cap="flat" cmpd="sng">
            <a:solidFill>
              <a:srgbClr val="595959"/>
            </a:solidFill>
            <a:prstDash val="solid"/>
            <a:round/>
            <a:headEnd type="none" w="sm" len="sm"/>
            <a:tailEnd type="none" w="sm" len="sm"/>
          </a:ln>
        </p:spPr>
      </p:pic>
      <p:pic>
        <p:nvPicPr>
          <p:cNvPr id="496" name="Google Shape;496;p71"/>
          <p:cNvPicPr preferRelativeResize="0"/>
          <p:nvPr/>
        </p:nvPicPr>
        <p:blipFill rotWithShape="1">
          <a:blip r:embed="rId4">
            <a:alphaModFix/>
          </a:blip>
          <a:srcRect/>
          <a:stretch/>
        </p:blipFill>
        <p:spPr>
          <a:xfrm>
            <a:off x="7104082" y="3294382"/>
            <a:ext cx="3658633" cy="2751351"/>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7771230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00"/>
        <p:cNvGrpSpPr/>
        <p:nvPr/>
      </p:nvGrpSpPr>
      <p:grpSpPr>
        <a:xfrm>
          <a:off x="0" y="0"/>
          <a:ext cx="0" cy="0"/>
          <a:chOff x="0" y="0"/>
          <a:chExt cx="0" cy="0"/>
        </a:xfrm>
      </p:grpSpPr>
      <p:sp>
        <p:nvSpPr>
          <p:cNvPr id="501" name="Google Shape;501;p72"/>
          <p:cNvSpPr txBox="1"/>
          <p:nvPr/>
        </p:nvSpPr>
        <p:spPr>
          <a:xfrm>
            <a:off x="917576" y="733300"/>
            <a:ext cx="8118400" cy="2159525"/>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100"/>
            </a:pPr>
            <a:r>
              <a:rPr lang="es">
                <a:solidFill>
                  <a:schemeClr val="dk1"/>
                </a:solidFill>
                <a:latin typeface="DM Sans"/>
                <a:ea typeface="DM Sans"/>
                <a:cs typeface="DM Sans"/>
                <a:sym typeface="DM Sans"/>
              </a:rPr>
              <a:t>Veamos los resultados con el valor de </a:t>
            </a:r>
            <a:r>
              <a:rPr lang="es" b="1">
                <a:solidFill>
                  <a:schemeClr val="dk1"/>
                </a:solidFill>
                <a:latin typeface="DM Sans"/>
                <a:ea typeface="DM Sans"/>
                <a:cs typeface="DM Sans"/>
                <a:sym typeface="DM Sans"/>
              </a:rPr>
              <a:t>R2</a:t>
            </a:r>
            <a:r>
              <a:rPr lang="es">
                <a:solidFill>
                  <a:schemeClr val="dk1"/>
                </a:solidFill>
                <a:latin typeface="DM Sans"/>
                <a:ea typeface="DM Sans"/>
                <a:cs typeface="DM Sans"/>
                <a:sym typeface="DM Sans"/>
              </a:rPr>
              <a:t> resaltado:</a:t>
            </a: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502" name="Google Shape;502;p72"/>
          <p:cNvSpPr txBox="1"/>
          <p:nvPr/>
        </p:nvSpPr>
        <p:spPr>
          <a:xfrm>
            <a:off x="917567" y="4324200"/>
            <a:ext cx="9152800" cy="348450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Pasa satisfactoriamente el test de beta, con lo cual es un modelo válido, pero ciertamente poco útil. Convendría aplicar otro tipo de modelo que se ajuste a la forma curva de los datos. Tengamos entonces siempre en cuenta que el valor de R2 solamente tiene sentido una vez que se verificó y se pasó satisfactoriamente el test de beta. </a:t>
            </a:r>
            <a:r>
              <a:rPr lang="es" b="1">
                <a:solidFill>
                  <a:schemeClr val="dk1"/>
                </a:solidFill>
                <a:latin typeface="DM Sans"/>
                <a:ea typeface="DM Sans"/>
                <a:cs typeface="DM Sans"/>
                <a:sym typeface="DM Sans"/>
              </a:rPr>
              <a:t>Buscamos un modelo con un valor de R2 que sea lo más pequeño posible.</a:t>
            </a:r>
            <a:endParaRPr b="1">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graphicFrame>
        <p:nvGraphicFramePr>
          <p:cNvPr id="503" name="Google Shape;503;p72"/>
          <p:cNvGraphicFramePr/>
          <p:nvPr/>
        </p:nvGraphicFramePr>
        <p:xfrm>
          <a:off x="1128167" y="1421600"/>
          <a:ext cx="9935670" cy="2559369"/>
        </p:xfrm>
        <a:graphic>
          <a:graphicData uri="http://schemas.openxmlformats.org/drawingml/2006/table">
            <a:tbl>
              <a:tblPr>
                <a:noFill/>
              </a:tblPr>
              <a:tblGrid>
                <a:gridCol w="993567">
                  <a:extLst>
                    <a:ext uri="{9D8B030D-6E8A-4147-A177-3AD203B41FA5}">
                      <a16:colId xmlns:a16="http://schemas.microsoft.com/office/drawing/2014/main" val="20000"/>
                    </a:ext>
                  </a:extLst>
                </a:gridCol>
                <a:gridCol w="993567">
                  <a:extLst>
                    <a:ext uri="{9D8B030D-6E8A-4147-A177-3AD203B41FA5}">
                      <a16:colId xmlns:a16="http://schemas.microsoft.com/office/drawing/2014/main" val="20001"/>
                    </a:ext>
                  </a:extLst>
                </a:gridCol>
                <a:gridCol w="993567">
                  <a:extLst>
                    <a:ext uri="{9D8B030D-6E8A-4147-A177-3AD203B41FA5}">
                      <a16:colId xmlns:a16="http://schemas.microsoft.com/office/drawing/2014/main" val="20002"/>
                    </a:ext>
                  </a:extLst>
                </a:gridCol>
                <a:gridCol w="993567">
                  <a:extLst>
                    <a:ext uri="{9D8B030D-6E8A-4147-A177-3AD203B41FA5}">
                      <a16:colId xmlns:a16="http://schemas.microsoft.com/office/drawing/2014/main" val="20003"/>
                    </a:ext>
                  </a:extLst>
                </a:gridCol>
                <a:gridCol w="993567">
                  <a:extLst>
                    <a:ext uri="{9D8B030D-6E8A-4147-A177-3AD203B41FA5}">
                      <a16:colId xmlns:a16="http://schemas.microsoft.com/office/drawing/2014/main" val="20004"/>
                    </a:ext>
                  </a:extLst>
                </a:gridCol>
                <a:gridCol w="993567">
                  <a:extLst>
                    <a:ext uri="{9D8B030D-6E8A-4147-A177-3AD203B41FA5}">
                      <a16:colId xmlns:a16="http://schemas.microsoft.com/office/drawing/2014/main" val="20005"/>
                    </a:ext>
                  </a:extLst>
                </a:gridCol>
                <a:gridCol w="993567">
                  <a:extLst>
                    <a:ext uri="{9D8B030D-6E8A-4147-A177-3AD203B41FA5}">
                      <a16:colId xmlns:a16="http://schemas.microsoft.com/office/drawing/2014/main" val="20006"/>
                    </a:ext>
                  </a:extLst>
                </a:gridCol>
                <a:gridCol w="993567">
                  <a:extLst>
                    <a:ext uri="{9D8B030D-6E8A-4147-A177-3AD203B41FA5}">
                      <a16:colId xmlns:a16="http://schemas.microsoft.com/office/drawing/2014/main" val="20007"/>
                    </a:ext>
                  </a:extLst>
                </a:gridCol>
                <a:gridCol w="993567">
                  <a:extLst>
                    <a:ext uri="{9D8B030D-6E8A-4147-A177-3AD203B41FA5}">
                      <a16:colId xmlns:a16="http://schemas.microsoft.com/office/drawing/2014/main" val="20008"/>
                    </a:ext>
                  </a:extLst>
                </a:gridCol>
                <a:gridCol w="993567">
                  <a:extLst>
                    <a:ext uri="{9D8B030D-6E8A-4147-A177-3AD203B41FA5}">
                      <a16:colId xmlns:a16="http://schemas.microsoft.com/office/drawing/2014/main" val="20009"/>
                    </a:ext>
                  </a:extLst>
                </a:gridCol>
              </a:tblGrid>
              <a:tr h="368767">
                <a:tc>
                  <a:txBody>
                    <a:bodyPr/>
                    <a:lstStyle/>
                    <a:p>
                      <a:pPr marL="0" marR="0" lvl="0" indent="0" algn="ctr" rtl="0">
                        <a:lnSpc>
                          <a:spcPct val="115000"/>
                        </a:lnSpc>
                        <a:spcBef>
                          <a:spcPts val="0"/>
                        </a:spcBef>
                        <a:spcAft>
                          <a:spcPts val="0"/>
                        </a:spcAft>
                        <a:buClr>
                          <a:srgbClr val="000000"/>
                        </a:buClr>
                        <a:buSzPts val="800"/>
                        <a:buFont typeface="Arial"/>
                        <a:buNone/>
                      </a:pPr>
                      <a:r>
                        <a:rPr lang="es" sz="1100" b="1" u="none" strike="noStrike" cap="none"/>
                        <a:t>Caso 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names</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coef</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se</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pval</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adj_r2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CI[2.5%]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CI[97.5%]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0"/>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Intercept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7.94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4.65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1.71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0.09</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-1.22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17.10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x1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0.68</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58.94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0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0.66</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0.71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46767">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68767">
                <a:tc>
                  <a:txBody>
                    <a:bodyPr/>
                    <a:lstStyle/>
                    <a:p>
                      <a:pPr marL="0" marR="0" lvl="0" indent="0" algn="ctr" rtl="0">
                        <a:lnSpc>
                          <a:spcPct val="115000"/>
                        </a:lnSpc>
                        <a:spcBef>
                          <a:spcPts val="0"/>
                        </a:spcBef>
                        <a:spcAft>
                          <a:spcPts val="0"/>
                        </a:spcAft>
                        <a:buClr>
                          <a:srgbClr val="000000"/>
                        </a:buClr>
                        <a:buSzPts val="800"/>
                        <a:buFont typeface="Arial"/>
                        <a:buNone/>
                      </a:pPr>
                      <a:r>
                        <a:rPr lang="es" sz="1100" b="1" u="none" strike="noStrike" cap="none"/>
                        <a:t>Caso 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names</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coef</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se</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pval</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adj_r2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CI[2.5%]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CI[97.5%]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4"/>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Intercept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251.70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4.53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55.59</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242.77</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260.63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x1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-1.02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0.31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0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85828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07"/>
        <p:cNvGrpSpPr/>
        <p:nvPr/>
      </p:nvGrpSpPr>
      <p:grpSpPr>
        <a:xfrm>
          <a:off x="0" y="0"/>
          <a:ext cx="0" cy="0"/>
          <a:chOff x="0" y="0"/>
          <a:chExt cx="0" cy="0"/>
        </a:xfrm>
      </p:grpSpPr>
      <p:sp>
        <p:nvSpPr>
          <p:cNvPr id="508" name="Google Shape;508;p7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Usar el</a:t>
            </a:r>
            <a:endParaRPr sz="5333" b="1" dirty="0">
              <a:solidFill>
                <a:srgbClr val="00B0F0"/>
              </a:solidFill>
              <a:latin typeface="DM Sans"/>
              <a:ea typeface="DM Sans"/>
              <a:cs typeface="DM Sans"/>
              <a:sym typeface="DM Sans"/>
            </a:endParaRPr>
          </a:p>
          <a:p>
            <a:pPr algn="ctr">
              <a:lnSpc>
                <a:spcPct val="90000"/>
              </a:lnSpc>
              <a:buClr>
                <a:srgbClr val="000000"/>
              </a:buClr>
              <a:buSzPts val="4000"/>
            </a:pPr>
            <a:r>
              <a:rPr lang="es" sz="5333" b="1" dirty="0">
                <a:solidFill>
                  <a:srgbClr val="00B0F0"/>
                </a:solidFill>
                <a:latin typeface="DM Sans"/>
                <a:ea typeface="DM Sans"/>
                <a:cs typeface="DM Sans"/>
                <a:sym typeface="DM Sans"/>
              </a:rPr>
              <a:t>modelo</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5859546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12"/>
        <p:cNvGrpSpPr/>
        <p:nvPr/>
      </p:nvGrpSpPr>
      <p:grpSpPr>
        <a:xfrm>
          <a:off x="0" y="0"/>
          <a:ext cx="0" cy="0"/>
          <a:chOff x="0" y="0"/>
          <a:chExt cx="0" cy="0"/>
        </a:xfrm>
      </p:grpSpPr>
      <p:sp>
        <p:nvSpPr>
          <p:cNvPr id="513" name="Google Shape;513;p74"/>
          <p:cNvSpPr txBox="1"/>
          <p:nvPr/>
        </p:nvSpPr>
        <p:spPr>
          <a:xfrm>
            <a:off x="635000" y="1174967"/>
            <a:ext cx="1048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Aplicar el modelo para predecir valores desconocidos</a:t>
            </a:r>
            <a:endParaRPr sz="5333" b="1">
              <a:solidFill>
                <a:schemeClr val="dk1"/>
              </a:solidFill>
              <a:latin typeface="DM Sans"/>
              <a:ea typeface="DM Sans"/>
              <a:cs typeface="DM Sans"/>
              <a:sym typeface="DM Sans"/>
            </a:endParaRPr>
          </a:p>
        </p:txBody>
      </p:sp>
      <p:sp>
        <p:nvSpPr>
          <p:cNvPr id="514" name="Google Shape;514;p74"/>
          <p:cNvSpPr txBox="1"/>
          <p:nvPr/>
        </p:nvSpPr>
        <p:spPr>
          <a:xfrm>
            <a:off x="635000" y="3044700"/>
            <a:ext cx="5112800" cy="240831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Light"/>
              <a:buChar char="✓"/>
            </a:pPr>
            <a:r>
              <a:rPr lang="es">
                <a:solidFill>
                  <a:schemeClr val="dk1"/>
                </a:solidFill>
                <a:latin typeface="DM Sans"/>
                <a:ea typeface="DM Sans"/>
                <a:cs typeface="DM Sans"/>
                <a:sym typeface="DM Sans"/>
              </a:rPr>
              <a:t>Realizaremos </a:t>
            </a:r>
            <a:r>
              <a:rPr lang="es" b="1">
                <a:solidFill>
                  <a:schemeClr val="dk1"/>
                </a:solidFill>
                <a:latin typeface="DM Sans"/>
                <a:ea typeface="DM Sans"/>
                <a:cs typeface="DM Sans"/>
                <a:sym typeface="DM Sans"/>
              </a:rPr>
              <a:t>predicciones para valores de </a:t>
            </a:r>
            <a:r>
              <a:rPr lang="es" b="1" i="1">
                <a:solidFill>
                  <a:schemeClr val="dk1"/>
                </a:solidFill>
                <a:latin typeface="DM Sans"/>
                <a:ea typeface="DM Sans"/>
                <a:cs typeface="DM Sans"/>
                <a:sym typeface="DM Sans"/>
              </a:rPr>
              <a:t>y</a:t>
            </a:r>
            <a:r>
              <a:rPr lang="es" b="1">
                <a:solidFill>
                  <a:schemeClr val="dk1"/>
                </a:solidFill>
                <a:latin typeface="DM Sans"/>
                <a:ea typeface="DM Sans"/>
                <a:cs typeface="DM Sans"/>
                <a:sym typeface="DM Sans"/>
              </a:rPr>
              <a:t> a partir de valores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que no habían sido utilizados antes.</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Helvetica Neue Light"/>
              <a:buChar char="✓"/>
            </a:pPr>
            <a:r>
              <a:rPr lang="es">
                <a:solidFill>
                  <a:schemeClr val="dk1"/>
                </a:solidFill>
                <a:latin typeface="DM Sans"/>
                <a:ea typeface="DM Sans"/>
                <a:cs typeface="DM Sans"/>
                <a:sym typeface="DM Sans"/>
              </a:rPr>
              <a:t>Utilizando </a:t>
            </a:r>
            <a:r>
              <a:rPr lang="es" b="1">
                <a:solidFill>
                  <a:schemeClr val="dk1"/>
                </a:solidFill>
                <a:latin typeface="DM Sans"/>
                <a:ea typeface="DM Sans"/>
                <a:cs typeface="DM Sans"/>
                <a:sym typeface="DM Sans"/>
              </a:rPr>
              <a:t>la recta de regresión</a:t>
            </a:r>
            <a:r>
              <a:rPr lang="es">
                <a:solidFill>
                  <a:schemeClr val="dk1"/>
                </a:solidFill>
                <a:latin typeface="DM Sans"/>
                <a:ea typeface="DM Sans"/>
                <a:cs typeface="DM Sans"/>
                <a:sym typeface="DM Sans"/>
              </a:rPr>
              <a:t> para hacer la predicción.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515" name="Google Shape;515;p74"/>
          <p:cNvSpPr txBox="1"/>
          <p:nvPr/>
        </p:nvSpPr>
        <p:spPr>
          <a:xfrm>
            <a:off x="6037000" y="3044701"/>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El nuevo punto a predecir se colocará sobre la recta, y se podrá afirmar que el valor predicho tendrá una </a:t>
            </a:r>
            <a:r>
              <a:rPr lang="es" b="1">
                <a:solidFill>
                  <a:schemeClr val="dk1"/>
                </a:solidFill>
                <a:latin typeface="DM Sans"/>
                <a:ea typeface="DM Sans"/>
                <a:cs typeface="DM Sans"/>
                <a:sym typeface="DM Sans"/>
              </a:rPr>
              <a:t>“fidelidad” igual al valor de R.</a:t>
            </a:r>
            <a:endParaRPr>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4250292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65"/>
        <p:cNvGrpSpPr/>
        <p:nvPr/>
      </p:nvGrpSpPr>
      <p:grpSpPr>
        <a:xfrm>
          <a:off x="0" y="0"/>
          <a:ext cx="0" cy="0"/>
          <a:chOff x="0" y="0"/>
          <a:chExt cx="0" cy="0"/>
        </a:xfrm>
      </p:grpSpPr>
      <p:sp>
        <p:nvSpPr>
          <p:cNvPr id="166" name="Google Shape;166;p27"/>
          <p:cNvSpPr txBox="1"/>
          <p:nvPr/>
        </p:nvSpPr>
        <p:spPr>
          <a:xfrm>
            <a:off x="610300" y="1237133"/>
            <a:ext cx="672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Como una función matemática estándar</a:t>
            </a:r>
            <a:endParaRPr sz="5333" b="1">
              <a:solidFill>
                <a:schemeClr val="dk1"/>
              </a:solidFill>
              <a:latin typeface="DM Sans"/>
              <a:ea typeface="DM Sans"/>
              <a:cs typeface="DM Sans"/>
              <a:sym typeface="DM Sans"/>
            </a:endParaRPr>
          </a:p>
        </p:txBody>
      </p:sp>
      <p:sp>
        <p:nvSpPr>
          <p:cNvPr id="167" name="Google Shape;167;p27"/>
          <p:cNvSpPr txBox="1"/>
          <p:nvPr/>
        </p:nvSpPr>
        <p:spPr>
          <a:xfrm>
            <a:off x="610300" y="3820168"/>
            <a:ext cx="6306800" cy="2131312"/>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             </a:t>
            </a:r>
            <a:r>
              <a:rPr lang="es" b="1">
                <a:solidFill>
                  <a:srgbClr val="3CEFAB"/>
                </a:solidFill>
                <a:latin typeface="DM Sans"/>
                <a:ea typeface="DM Sans"/>
                <a:cs typeface="DM Sans"/>
                <a:sym typeface="DM Sans"/>
              </a:rPr>
              <a:t>      </a:t>
            </a:r>
            <a:r>
              <a:rPr lang="es">
                <a:solidFill>
                  <a:schemeClr val="dk1"/>
                </a:solidFill>
                <a:latin typeface="DM Sans"/>
                <a:ea typeface="DM Sans"/>
                <a:cs typeface="DM Sans"/>
                <a:sym typeface="DM Sans"/>
              </a:rPr>
              <a:t>donde la variable y es una función de x, o sea que </a:t>
            </a:r>
            <a:r>
              <a:rPr lang="es" b="1">
                <a:solidFill>
                  <a:schemeClr val="dk1"/>
                </a:solidFill>
                <a:latin typeface="DM Sans"/>
                <a:ea typeface="DM Sans"/>
                <a:cs typeface="DM Sans"/>
                <a:sym typeface="DM Sans"/>
              </a:rPr>
              <a:t>en definitiva y depende del cambio de x</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Otra forma de decir lo mismo es que </a:t>
            </a:r>
            <a:r>
              <a:rPr lang="es" b="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es una variable independiente, o sea que</a:t>
            </a:r>
            <a:r>
              <a:rPr lang="es" b="1">
                <a:solidFill>
                  <a:schemeClr val="dk1"/>
                </a:solidFill>
                <a:latin typeface="DM Sans"/>
                <a:ea typeface="DM Sans"/>
                <a:cs typeface="DM Sans"/>
                <a:sym typeface="DM Sans"/>
              </a:rPr>
              <a:t> su cambio no depende de nuestro modelo.</a:t>
            </a:r>
            <a:endParaRPr>
              <a:solidFill>
                <a:srgbClr val="000000"/>
              </a:solidFill>
              <a:latin typeface="DM Sans"/>
              <a:ea typeface="DM Sans"/>
              <a:cs typeface="DM Sans"/>
              <a:sym typeface="DM Sans"/>
            </a:endParaRPr>
          </a:p>
        </p:txBody>
      </p:sp>
      <p:sp>
        <p:nvSpPr>
          <p:cNvPr id="168" name="Google Shape;168;p27"/>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169" name="Google Shape;169;p27"/>
          <p:cNvPicPr preferRelativeResize="0"/>
          <p:nvPr/>
        </p:nvPicPr>
        <p:blipFill rotWithShape="1">
          <a:blip r:embed="rId3">
            <a:alphaModFix/>
          </a:blip>
          <a:srcRect/>
          <a:stretch/>
        </p:blipFill>
        <p:spPr>
          <a:xfrm>
            <a:off x="1390767" y="3890867"/>
            <a:ext cx="1010533" cy="275600"/>
          </a:xfrm>
          <a:prstGeom prst="rect">
            <a:avLst/>
          </a:prstGeom>
          <a:noFill/>
          <a:ln>
            <a:noFill/>
          </a:ln>
        </p:spPr>
      </p:pic>
      <p:pic>
        <p:nvPicPr>
          <p:cNvPr id="170" name="Google Shape;170;p27"/>
          <p:cNvPicPr preferRelativeResize="0"/>
          <p:nvPr/>
        </p:nvPicPr>
        <p:blipFill rotWithShape="1">
          <a:blip r:embed="rId4">
            <a:alphaModFix/>
          </a:blip>
          <a:srcRect/>
          <a:stretch/>
        </p:blipFill>
        <p:spPr>
          <a:xfrm>
            <a:off x="7593752" y="1456201"/>
            <a:ext cx="3945568" cy="394556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20875515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19"/>
        <p:cNvGrpSpPr/>
        <p:nvPr/>
      </p:nvGrpSpPr>
      <p:grpSpPr>
        <a:xfrm>
          <a:off x="0" y="0"/>
          <a:ext cx="0" cy="0"/>
          <a:chOff x="0" y="0"/>
          <a:chExt cx="0" cy="0"/>
        </a:xfrm>
      </p:grpSpPr>
      <p:sp>
        <p:nvSpPr>
          <p:cNvPr id="520" name="Google Shape;520;p75"/>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a:t>
            </a:r>
            <a:endParaRPr sz="5333" b="1">
              <a:solidFill>
                <a:schemeClr val="dk1"/>
              </a:solidFill>
              <a:latin typeface="DM Sans"/>
              <a:ea typeface="DM Sans"/>
              <a:cs typeface="DM Sans"/>
              <a:sym typeface="DM Sans"/>
            </a:endParaRPr>
          </a:p>
        </p:txBody>
      </p:sp>
      <p:sp>
        <p:nvSpPr>
          <p:cNvPr id="521" name="Google Shape;521;p75"/>
          <p:cNvSpPr txBox="1"/>
          <p:nvPr/>
        </p:nvSpPr>
        <p:spPr>
          <a:xfrm>
            <a:off x="610300" y="2948833"/>
            <a:ext cx="5798800" cy="345321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Si hay </a:t>
            </a:r>
            <a:r>
              <a:rPr lang="es" b="1">
                <a:solidFill>
                  <a:schemeClr val="dk1"/>
                </a:solidFill>
                <a:latin typeface="DM Sans"/>
                <a:ea typeface="DM Sans"/>
                <a:cs typeface="DM Sans"/>
                <a:sym typeface="DM Sans"/>
              </a:rPr>
              <a:t>algún valor de x faltante en el conjunto de datos</a:t>
            </a:r>
            <a:r>
              <a:rPr lang="es">
                <a:solidFill>
                  <a:schemeClr val="dk1"/>
                </a:solidFill>
                <a:latin typeface="DM Sans"/>
                <a:ea typeface="DM Sans"/>
                <a:cs typeface="DM Sans"/>
                <a:sym typeface="DM Sans"/>
              </a:rPr>
              <a:t>, podemos suponer que su valor de y correspondiente </a:t>
            </a:r>
            <a:r>
              <a:rPr lang="es" b="1">
                <a:solidFill>
                  <a:schemeClr val="dk1"/>
                </a:solidFill>
                <a:latin typeface="DM Sans"/>
                <a:ea typeface="DM Sans"/>
                <a:cs typeface="DM Sans"/>
                <a:sym typeface="DM Sans"/>
              </a:rPr>
              <a:t>corresponderá al señalado por la recta para dicho valor de x</a:t>
            </a:r>
            <a:r>
              <a:rPr lang="es">
                <a:solidFill>
                  <a:schemeClr val="dk1"/>
                </a:solidFill>
                <a:latin typeface="DM Sans"/>
                <a:ea typeface="DM Sans"/>
                <a:cs typeface="DM Sans"/>
                <a:sym typeface="DM Sans"/>
              </a:rPr>
              <a:t>, como se muestra con el punto cuadrado de color verde.</a:t>
            </a:r>
            <a:endParaRPr>
              <a:solidFill>
                <a:schemeClr val="dk1"/>
              </a:solidFill>
              <a:latin typeface="DM Sans"/>
              <a:ea typeface="DM Sans"/>
              <a:cs typeface="DM Sans"/>
              <a:sym typeface="DM Sans"/>
            </a:endParaRPr>
          </a:p>
          <a:p>
            <a:pPr>
              <a:spcBef>
                <a:spcPts val="1333"/>
              </a:spcBef>
              <a:buClr>
                <a:schemeClr val="dk1"/>
              </a:buClr>
              <a:buSzPts val="1100"/>
            </a:pPr>
            <a:r>
              <a:rPr lang="es">
                <a:solidFill>
                  <a:schemeClr val="dk1"/>
                </a:solidFill>
                <a:latin typeface="DM Sans"/>
                <a:ea typeface="DM Sans"/>
                <a:cs typeface="DM Sans"/>
                <a:sym typeface="DM Sans"/>
              </a:rPr>
              <a:t>👉 En Python el modelo se utiliza simplemente a través de la función </a:t>
            </a:r>
            <a:r>
              <a:rPr lang="es">
                <a:solidFill>
                  <a:schemeClr val="lt1"/>
                </a:solidFill>
                <a:highlight>
                  <a:schemeClr val="dk2"/>
                </a:highlight>
                <a:latin typeface="DM Sans"/>
                <a:ea typeface="DM Sans"/>
                <a:cs typeface="DM Sans"/>
                <a:sym typeface="DM Sans"/>
              </a:rPr>
              <a:t>predict().</a:t>
            </a:r>
            <a:endParaRPr>
              <a:solidFill>
                <a:schemeClr val="lt1"/>
              </a:solidFill>
              <a:highlight>
                <a:schemeClr val="dk2"/>
              </a:highlight>
              <a:latin typeface="DM Sans"/>
              <a:ea typeface="DM Sans"/>
              <a:cs typeface="DM Sans"/>
              <a:sym typeface="DM Sans"/>
            </a:endParaRPr>
          </a:p>
          <a:p>
            <a:pPr algn="ctr">
              <a:lnSpc>
                <a:spcPct val="115000"/>
              </a:lnSpc>
              <a:spcBef>
                <a:spcPts val="1333"/>
              </a:spcBef>
              <a:buClr>
                <a:schemeClr val="dk1"/>
              </a:buClr>
              <a:buSzPts val="1100"/>
            </a:pPr>
            <a:endParaRPr sz="1600">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rgbClr val="000000"/>
              </a:solidFill>
              <a:latin typeface="DM Sans"/>
              <a:ea typeface="DM Sans"/>
              <a:cs typeface="DM Sans"/>
              <a:sym typeface="DM Sans"/>
            </a:endParaRPr>
          </a:p>
        </p:txBody>
      </p:sp>
      <p:sp>
        <p:nvSpPr>
          <p:cNvPr id="522" name="Google Shape;522;p75"/>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523" name="Google Shape;523;p75"/>
          <p:cNvPicPr preferRelativeResize="0"/>
          <p:nvPr/>
        </p:nvPicPr>
        <p:blipFill rotWithShape="1">
          <a:blip r:embed="rId3">
            <a:alphaModFix/>
          </a:blip>
          <a:srcRect/>
          <a:stretch/>
        </p:blipFill>
        <p:spPr>
          <a:xfrm>
            <a:off x="6629400" y="1765300"/>
            <a:ext cx="4927600" cy="33274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164024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87"/>
        <p:cNvGrpSpPr/>
        <p:nvPr/>
      </p:nvGrpSpPr>
      <p:grpSpPr>
        <a:xfrm>
          <a:off x="0" y="0"/>
          <a:ext cx="0" cy="0"/>
          <a:chOff x="0" y="0"/>
          <a:chExt cx="0" cy="0"/>
        </a:xfrm>
      </p:grpSpPr>
      <p:sp>
        <p:nvSpPr>
          <p:cNvPr id="388" name="Google Shape;388;p56"/>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389" name="Google Shape;389;p56"/>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42622538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27"/>
        <p:cNvGrpSpPr/>
        <p:nvPr/>
      </p:nvGrpSpPr>
      <p:grpSpPr>
        <a:xfrm>
          <a:off x="0" y="0"/>
          <a:ext cx="0" cy="0"/>
          <a:chOff x="0" y="0"/>
          <a:chExt cx="0" cy="0"/>
        </a:xfrm>
      </p:grpSpPr>
      <p:sp>
        <p:nvSpPr>
          <p:cNvPr id="528" name="Google Shape;528;p76"/>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Aplicaciones prácticas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542942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32"/>
        <p:cNvGrpSpPr/>
        <p:nvPr/>
      </p:nvGrpSpPr>
      <p:grpSpPr>
        <a:xfrm>
          <a:off x="0" y="0"/>
          <a:ext cx="0" cy="0"/>
          <a:chOff x="0" y="0"/>
          <a:chExt cx="0" cy="0"/>
        </a:xfrm>
      </p:grpSpPr>
      <p:sp>
        <p:nvSpPr>
          <p:cNvPr id="533" name="Google Shape;533;p7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smtClean="0">
                <a:solidFill>
                  <a:srgbClr val="00B0F0"/>
                </a:solidFill>
                <a:latin typeface="DM Sans"/>
                <a:ea typeface="DM Sans"/>
                <a:cs typeface="DM Sans"/>
                <a:sym typeface="DM Sans"/>
              </a:rPr>
              <a:t>Ejemplo</a:t>
            </a:r>
            <a:endParaRPr sz="4667" b="1" dirty="0">
              <a:solidFill>
                <a:srgbClr val="00B0F0"/>
              </a:solidFill>
              <a:latin typeface="DM Sans"/>
              <a:ea typeface="DM Sans"/>
              <a:cs typeface="DM Sans"/>
              <a:sym typeface="DM Sans"/>
            </a:endParaRPr>
          </a:p>
        </p:txBody>
      </p:sp>
      <p:sp>
        <p:nvSpPr>
          <p:cNvPr id="534" name="Google Shape;534;p77"/>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dirty="0">
              <a:solidFill>
                <a:srgbClr val="B7B7B7"/>
              </a:solidFill>
              <a:latin typeface="DM Sans"/>
              <a:ea typeface="DM Sans"/>
              <a:cs typeface="DM Sans"/>
              <a:sym typeface="DM Sans"/>
            </a:endParaRPr>
          </a:p>
          <a:p>
            <a:pPr>
              <a:buClr>
                <a:srgbClr val="000000"/>
              </a:buClr>
              <a:buSzPts val="2500"/>
            </a:pPr>
            <a:r>
              <a:rPr lang="es" sz="3333" dirty="0">
                <a:solidFill>
                  <a:srgbClr val="B7B7B7"/>
                </a:solidFill>
                <a:latin typeface="DM Sans"/>
                <a:ea typeface="DM Sans"/>
                <a:cs typeface="DM Sans"/>
                <a:sym typeface="DM Sans"/>
              </a:rPr>
              <a:t>Estudiaremos un caso real aplicado donde podremos ver el uso de la regresión. </a:t>
            </a:r>
            <a:endParaRPr sz="3333" b="1" dirty="0">
              <a:solidFill>
                <a:srgbClr val="B7B7B7"/>
              </a:solidFill>
              <a:latin typeface="Helvetica Neue"/>
              <a:ea typeface="Helvetica Neue"/>
              <a:cs typeface="Helvetica Neue"/>
              <a:sym typeface="Helvetica Neue"/>
            </a:endParaRPr>
          </a:p>
          <a:p>
            <a:pPr>
              <a:buClr>
                <a:srgbClr val="000000"/>
              </a:buClr>
              <a:buSzPts val="2500"/>
            </a:pPr>
            <a:endParaRPr sz="3333" b="1" dirty="0">
              <a:solidFill>
                <a:srgbClr val="B7B7B7"/>
              </a:solidFill>
              <a:latin typeface="Helvetica Neue"/>
              <a:ea typeface="Helvetica Neue"/>
              <a:cs typeface="Helvetica Neue"/>
              <a:sym typeface="Helvetica Neue"/>
            </a:endParaRPr>
          </a:p>
        </p:txBody>
      </p:sp>
      <p:grpSp>
        <p:nvGrpSpPr>
          <p:cNvPr id="535" name="Google Shape;535;p77"/>
          <p:cNvGrpSpPr/>
          <p:nvPr/>
        </p:nvGrpSpPr>
        <p:grpSpPr>
          <a:xfrm>
            <a:off x="631135" y="826031"/>
            <a:ext cx="985200" cy="985200"/>
            <a:chOff x="473351" y="619523"/>
            <a:chExt cx="738900" cy="738900"/>
          </a:xfrm>
        </p:grpSpPr>
        <p:sp>
          <p:nvSpPr>
            <p:cNvPr id="536" name="Google Shape;536;p7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7" name="Google Shape;537;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2661510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41"/>
        <p:cNvGrpSpPr/>
        <p:nvPr/>
      </p:nvGrpSpPr>
      <p:grpSpPr>
        <a:xfrm>
          <a:off x="0" y="0"/>
          <a:ext cx="0" cy="0"/>
          <a:chOff x="0" y="0"/>
          <a:chExt cx="0" cy="0"/>
        </a:xfrm>
      </p:grpSpPr>
      <p:sp>
        <p:nvSpPr>
          <p:cNvPr id="542" name="Google Shape;542;p78"/>
          <p:cNvSpPr txBox="1"/>
          <p:nvPr/>
        </p:nvSpPr>
        <p:spPr>
          <a:xfrm>
            <a:off x="8870408" y="3019771"/>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544" name="Google Shape;544;p78"/>
          <p:cNvSpPr txBox="1"/>
          <p:nvPr/>
        </p:nvSpPr>
        <p:spPr>
          <a:xfrm>
            <a:off x="732700" y="1835000"/>
            <a:ext cx="5970400" cy="323930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b="1" dirty="0" smtClean="0">
                <a:solidFill>
                  <a:schemeClr val="dk1"/>
                </a:solidFill>
                <a:latin typeface="DM Sans"/>
                <a:ea typeface="DM Sans"/>
                <a:cs typeface="DM Sans"/>
                <a:sym typeface="DM Sans"/>
              </a:rPr>
              <a:t>Contexto </a:t>
            </a:r>
            <a:r>
              <a:rPr lang="es" b="1" dirty="0">
                <a:solidFill>
                  <a:schemeClr val="dk1"/>
                </a:solidFill>
                <a:latin typeface="DM Sans"/>
                <a:ea typeface="DM Sans"/>
                <a:cs typeface="DM Sans"/>
                <a:sym typeface="DM Sans"/>
              </a:rPr>
              <a:t>empresarial</a:t>
            </a:r>
            <a:endParaRPr b="1" dirty="0">
              <a:solidFill>
                <a:schemeClr val="dk1"/>
              </a:solidFill>
              <a:latin typeface="DM Sans"/>
              <a:ea typeface="DM Sans"/>
              <a:cs typeface="DM Sans"/>
              <a:sym typeface="DM Sans"/>
            </a:endParaRPr>
          </a:p>
          <a:p>
            <a:pPr>
              <a:spcBef>
                <a:spcPts val="1333"/>
              </a:spcBef>
              <a:spcAft>
                <a:spcPts val="1333"/>
              </a:spcAft>
              <a:buClr>
                <a:schemeClr val="dk1"/>
              </a:buClr>
              <a:buSzPts val="1100"/>
            </a:pPr>
            <a:r>
              <a:rPr lang="es" dirty="0">
                <a:solidFill>
                  <a:schemeClr val="dk1"/>
                </a:solidFill>
                <a:latin typeface="DM Sans"/>
                <a:ea typeface="DM Sans"/>
                <a:cs typeface="DM Sans"/>
                <a:sym typeface="DM Sans"/>
              </a:rPr>
              <a:t>Su empresa está pasando por una revisión interna de sus prácticas de contratación y compensación a los empleados. En los últimos años, su empresa ha tenido poco éxito en la conversión de candidatas de alta calidad que deseaba contratar. La gerencia plantea la hipótesis de que esto se debe a una posible discriminación salarial y quiere averiguar qué la está causando.</a:t>
            </a:r>
            <a:endParaRPr dirty="0">
              <a:solidFill>
                <a:srgbClr val="000000"/>
              </a:solidFill>
              <a:latin typeface="DM Sans"/>
              <a:ea typeface="DM Sans"/>
              <a:cs typeface="DM Sans"/>
              <a:sym typeface="DM Sans"/>
            </a:endParaRPr>
          </a:p>
        </p:txBody>
      </p:sp>
      <p:pic>
        <p:nvPicPr>
          <p:cNvPr id="545" name="Google Shape;545;p78"/>
          <p:cNvPicPr preferRelativeResize="0"/>
          <p:nvPr/>
        </p:nvPicPr>
        <p:blipFill rotWithShape="1">
          <a:blip r:embed="rId3">
            <a:alphaModFix/>
          </a:blip>
          <a:srcRect/>
          <a:stretch/>
        </p:blipFill>
        <p:spPr>
          <a:xfrm>
            <a:off x="7054503" y="1740596"/>
            <a:ext cx="4502501" cy="3376832"/>
          </a:xfrm>
          <a:prstGeom prst="rect">
            <a:avLst/>
          </a:prstGeom>
          <a:noFill/>
          <a:ln w="9525" cap="flat" cmpd="sng">
            <a:solidFill>
              <a:schemeClr val="lt2"/>
            </a:solidFill>
            <a:prstDash val="solid"/>
            <a:round/>
            <a:headEnd type="none" w="sm" len="sm"/>
            <a:tailEnd type="none" w="sm" len="sm"/>
          </a:ln>
        </p:spPr>
      </p:pic>
      <p:sp>
        <p:nvSpPr>
          <p:cNvPr id="546" name="Google Shape;546;p78"/>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609252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50"/>
        <p:cNvGrpSpPr/>
        <p:nvPr/>
      </p:nvGrpSpPr>
      <p:grpSpPr>
        <a:xfrm>
          <a:off x="0" y="0"/>
          <a:ext cx="0" cy="0"/>
          <a:chOff x="0" y="0"/>
          <a:chExt cx="0" cy="0"/>
        </a:xfrm>
      </p:grpSpPr>
      <p:sp>
        <p:nvSpPr>
          <p:cNvPr id="552" name="Google Shape;552;p79"/>
          <p:cNvSpPr txBox="1"/>
          <p:nvPr/>
        </p:nvSpPr>
        <p:spPr>
          <a:xfrm>
            <a:off x="732700" y="1835000"/>
            <a:ext cx="5970400" cy="449606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solidFill>
                  <a:schemeClr val="dk1"/>
                </a:solidFill>
                <a:latin typeface="DM Sans"/>
                <a:ea typeface="DM Sans"/>
                <a:cs typeface="DM Sans"/>
                <a:sym typeface="DM Sans"/>
              </a:rPr>
              <a:t>Problema empresarial: </a:t>
            </a:r>
            <a:endParaRPr b="1">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Como parte de la revisión interna, el departamento de recursos humanos se ha acercado a usted para investigar específicamente la siguiente pregunta: </a:t>
            </a:r>
            <a:r>
              <a:rPr lang="es">
                <a:solidFill>
                  <a:schemeClr val="dk1"/>
                </a:solidFill>
                <a:highlight>
                  <a:srgbClr val="EAFF6A"/>
                </a:highlight>
                <a:latin typeface="DM Sans"/>
                <a:ea typeface="DM Sans"/>
                <a:cs typeface="DM Sans"/>
                <a:sym typeface="DM Sans"/>
              </a:rPr>
              <a:t>"En general, ¿se les paga más a los hombres que a las mujeres en su organización? Si es así, ¿qué conduciendo esta brecha?"</a:t>
            </a:r>
            <a:endParaRPr>
              <a:solidFill>
                <a:schemeClr val="dk1"/>
              </a:solidFill>
              <a:highlight>
                <a:srgbClr val="EAFF6A"/>
              </a:highlight>
              <a:latin typeface="DM Sans"/>
              <a:ea typeface="DM Sans"/>
              <a:cs typeface="DM Sans"/>
              <a:sym typeface="DM Sans"/>
            </a:endParaRPr>
          </a:p>
          <a:p>
            <a:pPr marL="609585" indent="-419090">
              <a:spcBef>
                <a:spcPts val="1333"/>
              </a:spcBef>
              <a:buClr>
                <a:srgbClr val="EA90FF"/>
              </a:buClr>
              <a:buSzPts val="1350"/>
              <a:buFont typeface="DM Sans"/>
              <a:buChar char="✓"/>
            </a:pPr>
            <a:r>
              <a:rPr lang="es" b="1">
                <a:solidFill>
                  <a:schemeClr val="dk1"/>
                </a:solidFill>
                <a:latin typeface="DM Sans"/>
                <a:ea typeface="DM Sans"/>
                <a:cs typeface="DM Sans"/>
                <a:sym typeface="DM Sans"/>
              </a:rPr>
              <a:t>Contexto analítico</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Cuenta con una base de datos de empleados que contiene información sobre varios atributos como rendimiento, educación, ingresos, antigüedad, etc. </a:t>
            </a: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53" name="Google Shape;553;p7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pic>
        <p:nvPicPr>
          <p:cNvPr id="554" name="Google Shape;554;p79"/>
          <p:cNvPicPr preferRelativeResize="0"/>
          <p:nvPr/>
        </p:nvPicPr>
        <p:blipFill rotWithShape="1">
          <a:blip r:embed="rId3">
            <a:alphaModFix/>
          </a:blip>
          <a:srcRect/>
          <a:stretch/>
        </p:blipFill>
        <p:spPr>
          <a:xfrm>
            <a:off x="7631101" y="2211301"/>
            <a:ext cx="3471833" cy="34718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660595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58"/>
        <p:cNvGrpSpPr/>
        <p:nvPr/>
      </p:nvGrpSpPr>
      <p:grpSpPr>
        <a:xfrm>
          <a:off x="0" y="0"/>
          <a:ext cx="0" cy="0"/>
          <a:chOff x="0" y="0"/>
          <a:chExt cx="0" cy="0"/>
        </a:xfrm>
      </p:grpSpPr>
      <p:sp>
        <p:nvSpPr>
          <p:cNvPr id="560" name="Google Shape;560;p80"/>
          <p:cNvSpPr txBox="1"/>
          <p:nvPr/>
        </p:nvSpPr>
        <p:spPr>
          <a:xfrm>
            <a:off x="778500" y="2751800"/>
            <a:ext cx="5970400" cy="2223645"/>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La mediana de hombres es ligeramente mayor que la mediana para mujeres, la variabilidad es similar en ambos casos</a:t>
            </a: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61" name="Google Shape;561;p8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62" name="Google Shape;562;p80"/>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63" name="Google Shape;563;p80"/>
          <p:cNvPicPr preferRelativeResize="0"/>
          <p:nvPr/>
        </p:nvPicPr>
        <p:blipFill rotWithShape="1">
          <a:blip r:embed="rId3">
            <a:alphaModFix/>
          </a:blip>
          <a:srcRect/>
          <a:stretch/>
        </p:blipFill>
        <p:spPr>
          <a:xfrm>
            <a:off x="6748900" y="1740334"/>
            <a:ext cx="4944533" cy="33773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938807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67"/>
        <p:cNvGrpSpPr/>
        <p:nvPr/>
      </p:nvGrpSpPr>
      <p:grpSpPr>
        <a:xfrm>
          <a:off x="0" y="0"/>
          <a:ext cx="0" cy="0"/>
          <a:chOff x="0" y="0"/>
          <a:chExt cx="0" cy="0"/>
        </a:xfrm>
      </p:grpSpPr>
      <p:sp>
        <p:nvSpPr>
          <p:cNvPr id="569" name="Google Shape;569;p81"/>
          <p:cNvSpPr txBox="1"/>
          <p:nvPr/>
        </p:nvSpPr>
        <p:spPr>
          <a:xfrm>
            <a:off x="778500" y="2751801"/>
            <a:ext cx="5730400" cy="2777643"/>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chemeClr val="dk1"/>
              </a:buClr>
              <a:buSzPts val="1100"/>
            </a:pPr>
            <a:r>
              <a:rPr lang="es">
                <a:solidFill>
                  <a:schemeClr val="dk1"/>
                </a:solidFill>
                <a:latin typeface="DM Sans"/>
                <a:ea typeface="DM Sans"/>
                <a:cs typeface="DM Sans"/>
                <a:sym typeface="DM Sans"/>
              </a:rPr>
              <a:t>Se logra ver que existe alguna relación entre la edad y el salario. Sin embargo la relación lineal no es tan fuerte, lo cual se puede evidenciar con algunos valores atípicos </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70" name="Google Shape;570;p81"/>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71" name="Google Shape;571;p81"/>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72" name="Google Shape;572;p81"/>
          <p:cNvPicPr preferRelativeResize="0"/>
          <p:nvPr/>
        </p:nvPicPr>
        <p:blipFill rotWithShape="1">
          <a:blip r:embed="rId3">
            <a:alphaModFix/>
          </a:blip>
          <a:srcRect/>
          <a:stretch/>
        </p:blipFill>
        <p:spPr>
          <a:xfrm>
            <a:off x="6696167" y="1715168"/>
            <a:ext cx="4860845" cy="34276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975460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76"/>
        <p:cNvGrpSpPr/>
        <p:nvPr/>
      </p:nvGrpSpPr>
      <p:grpSpPr>
        <a:xfrm>
          <a:off x="0" y="0"/>
          <a:ext cx="0" cy="0"/>
          <a:chOff x="0" y="0"/>
          <a:chExt cx="0" cy="0"/>
        </a:xfrm>
      </p:grpSpPr>
      <p:sp>
        <p:nvSpPr>
          <p:cNvPr id="578" name="Google Shape;578;p82"/>
          <p:cNvSpPr txBox="1"/>
          <p:nvPr/>
        </p:nvSpPr>
        <p:spPr>
          <a:xfrm>
            <a:off x="778500" y="2751800"/>
            <a:ext cx="5730400" cy="2667356"/>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A incrementar el nivel de educación parece incrementar, lo cual se ve con la mayor mediana para el PhD y la menor para High School.</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79" name="Google Shape;579;p82"/>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80" name="Google Shape;580;p82"/>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81" name="Google Shape;581;p82"/>
          <p:cNvPicPr preferRelativeResize="0"/>
          <p:nvPr/>
        </p:nvPicPr>
        <p:blipFill rotWithShape="1">
          <a:blip r:embed="rId3">
            <a:alphaModFix/>
          </a:blip>
          <a:srcRect/>
          <a:stretch/>
        </p:blipFill>
        <p:spPr>
          <a:xfrm>
            <a:off x="6336400" y="1715167"/>
            <a:ext cx="5220600" cy="34276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59936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85"/>
        <p:cNvGrpSpPr/>
        <p:nvPr/>
      </p:nvGrpSpPr>
      <p:grpSpPr>
        <a:xfrm>
          <a:off x="0" y="0"/>
          <a:ext cx="0" cy="0"/>
          <a:chOff x="0" y="0"/>
          <a:chExt cx="0" cy="0"/>
        </a:xfrm>
      </p:grpSpPr>
      <p:sp>
        <p:nvSpPr>
          <p:cNvPr id="587" name="Google Shape;587;p83"/>
          <p:cNvSpPr txBox="1"/>
          <p:nvPr/>
        </p:nvSpPr>
        <p:spPr>
          <a:xfrm>
            <a:off x="778500" y="2751801"/>
            <a:ext cx="5730400" cy="2944355"/>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A mayor nivel de experiencia se incrementa el salario. Esta es una de las relaciones más fuertes de las variables que hemos analizado hasta ahora.</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88" name="Google Shape;588;p83"/>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89" name="Google Shape;589;p83"/>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90" name="Google Shape;590;p83"/>
          <p:cNvPicPr preferRelativeResize="0"/>
          <p:nvPr/>
        </p:nvPicPr>
        <p:blipFill rotWithShape="1">
          <a:blip r:embed="rId3">
            <a:alphaModFix/>
          </a:blip>
          <a:srcRect/>
          <a:stretch/>
        </p:blipFill>
        <p:spPr>
          <a:xfrm>
            <a:off x="6696168" y="1715167"/>
            <a:ext cx="4860833" cy="34276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50158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74"/>
        <p:cNvGrpSpPr/>
        <p:nvPr/>
      </p:nvGrpSpPr>
      <p:grpSpPr>
        <a:xfrm>
          <a:off x="0" y="0"/>
          <a:ext cx="0" cy="0"/>
          <a:chOff x="0" y="0"/>
          <a:chExt cx="0" cy="0"/>
        </a:xfrm>
      </p:grpSpPr>
      <p:sp>
        <p:nvSpPr>
          <p:cNvPr id="175" name="Google Shape;175;p28"/>
          <p:cNvSpPr txBox="1"/>
          <p:nvPr/>
        </p:nvSpPr>
        <p:spPr>
          <a:xfrm>
            <a:off x="610300" y="1237134"/>
            <a:ext cx="672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Correlación no implica causalidad</a:t>
            </a:r>
            <a:endParaRPr sz="5333" b="1">
              <a:solidFill>
                <a:schemeClr val="dk1"/>
              </a:solidFill>
              <a:latin typeface="DM Sans"/>
              <a:ea typeface="DM Sans"/>
              <a:cs typeface="DM Sans"/>
              <a:sym typeface="DM Sans"/>
            </a:endParaRPr>
          </a:p>
        </p:txBody>
      </p:sp>
      <p:sp>
        <p:nvSpPr>
          <p:cNvPr id="176" name="Google Shape;176;p28"/>
          <p:cNvSpPr txBox="1"/>
          <p:nvPr/>
        </p:nvSpPr>
        <p:spPr>
          <a:xfrm>
            <a:off x="610300" y="3019767"/>
            <a:ext cx="6306800" cy="3046435"/>
          </a:xfrm>
          <a:prstGeom prst="rect">
            <a:avLst/>
          </a:prstGeom>
          <a:noFill/>
          <a:ln>
            <a:noFill/>
          </a:ln>
        </p:spPr>
        <p:txBody>
          <a:bodyPr spcFirstLastPara="1" wrap="square" lIns="121900" tIns="121900" rIns="121900" bIns="121900" anchor="t" anchorCtr="0">
            <a:spAutoFit/>
          </a:bodyPr>
          <a:lstStyle/>
          <a:p>
            <a:pPr marL="609585" indent="-414856">
              <a:spcBef>
                <a:spcPts val="1333"/>
              </a:spcBef>
              <a:buClr>
                <a:srgbClr val="EA90FF"/>
              </a:buClr>
              <a:buSzPts val="1300"/>
              <a:buFont typeface="Helvetica Neue Light"/>
              <a:buChar char="✓"/>
            </a:pPr>
            <a:r>
              <a:rPr lang="es" sz="1733">
                <a:solidFill>
                  <a:schemeClr val="dk1"/>
                </a:solidFill>
                <a:latin typeface="DM Sans"/>
                <a:ea typeface="DM Sans"/>
                <a:cs typeface="DM Sans"/>
                <a:sym typeface="DM Sans"/>
              </a:rPr>
              <a:t> La frase "correlación no implica causalidad" se utiliza para señalar que la correlación entre dos variables </a:t>
            </a:r>
            <a:r>
              <a:rPr lang="es" sz="1733" b="1">
                <a:solidFill>
                  <a:schemeClr val="dk1"/>
                </a:solidFill>
                <a:latin typeface="DM Sans"/>
                <a:ea typeface="DM Sans"/>
                <a:cs typeface="DM Sans"/>
                <a:sym typeface="DM Sans"/>
              </a:rPr>
              <a:t>no significa necesariamente </a:t>
            </a:r>
            <a:r>
              <a:rPr lang="es" sz="1733">
                <a:solidFill>
                  <a:schemeClr val="dk1"/>
                </a:solidFill>
                <a:latin typeface="DM Sans"/>
                <a:ea typeface="DM Sans"/>
                <a:cs typeface="DM Sans"/>
                <a:sym typeface="DM Sans"/>
              </a:rPr>
              <a:t>que una variable haga que ocurra la otra. </a:t>
            </a:r>
            <a:endParaRPr sz="1733">
              <a:solidFill>
                <a:schemeClr val="dk1"/>
              </a:solidFill>
              <a:latin typeface="DM Sans"/>
              <a:ea typeface="DM Sans"/>
              <a:cs typeface="DM Sans"/>
              <a:sym typeface="DM Sans"/>
            </a:endParaRPr>
          </a:p>
          <a:p>
            <a:pPr marL="609585" indent="-414856">
              <a:spcBef>
                <a:spcPts val="1333"/>
              </a:spcBef>
              <a:buClr>
                <a:srgbClr val="EA90FF"/>
              </a:buClr>
              <a:buSzPts val="1300"/>
              <a:buFont typeface="Helvetica Neue Light"/>
              <a:buChar char="✓"/>
            </a:pPr>
            <a:r>
              <a:rPr lang="es" sz="1733" b="1">
                <a:solidFill>
                  <a:schemeClr val="dk1"/>
                </a:solidFill>
                <a:latin typeface="DM Sans"/>
                <a:ea typeface="DM Sans"/>
                <a:cs typeface="DM Sans"/>
                <a:sym typeface="DM Sans"/>
              </a:rPr>
              <a:t>Correlación</a:t>
            </a:r>
            <a:r>
              <a:rPr lang="es" sz="1733">
                <a:solidFill>
                  <a:schemeClr val="dk1"/>
                </a:solidFill>
                <a:latin typeface="DM Sans"/>
                <a:ea typeface="DM Sans"/>
                <a:cs typeface="DM Sans"/>
                <a:sym typeface="DM Sans"/>
              </a:rPr>
              <a:t> es una relación o conexión mutua entre dos o más cosas (o variables)</a:t>
            </a:r>
            <a:endParaRPr sz="1733">
              <a:solidFill>
                <a:schemeClr val="dk1"/>
              </a:solidFill>
              <a:latin typeface="DM Sans"/>
              <a:ea typeface="DM Sans"/>
              <a:cs typeface="DM Sans"/>
              <a:sym typeface="DM Sans"/>
            </a:endParaRPr>
          </a:p>
          <a:p>
            <a:pPr marL="609585" indent="-414856">
              <a:spcBef>
                <a:spcPts val="1333"/>
              </a:spcBef>
              <a:spcAft>
                <a:spcPts val="1333"/>
              </a:spcAft>
              <a:buClr>
                <a:srgbClr val="EA90FF"/>
              </a:buClr>
              <a:buSzPts val="1300"/>
              <a:buFont typeface="Helvetica Neue Light"/>
              <a:buChar char="✓"/>
            </a:pPr>
            <a:r>
              <a:rPr lang="es" sz="1733" b="1">
                <a:solidFill>
                  <a:schemeClr val="dk1"/>
                </a:solidFill>
                <a:latin typeface="DM Sans"/>
                <a:ea typeface="DM Sans"/>
                <a:cs typeface="DM Sans"/>
                <a:sym typeface="DM Sans"/>
              </a:rPr>
              <a:t>Causalidad</a:t>
            </a:r>
            <a:r>
              <a:rPr lang="es" sz="1733">
                <a:solidFill>
                  <a:schemeClr val="dk1"/>
                </a:solidFill>
                <a:latin typeface="DM Sans"/>
                <a:ea typeface="DM Sans"/>
                <a:cs typeface="DM Sans"/>
                <a:sym typeface="DM Sans"/>
              </a:rPr>
              <a:t> significa que existe una relación entre dos eventos en la que un evento afecta al otro.</a:t>
            </a:r>
            <a:endParaRPr sz="1733">
              <a:solidFill>
                <a:schemeClr val="dk1"/>
              </a:solidFill>
              <a:latin typeface="DM Sans"/>
              <a:ea typeface="DM Sans"/>
              <a:cs typeface="DM Sans"/>
              <a:sym typeface="DM Sans"/>
            </a:endParaRPr>
          </a:p>
        </p:txBody>
      </p:sp>
      <p:sp>
        <p:nvSpPr>
          <p:cNvPr id="177" name="Google Shape;177;p28"/>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178" name="Google Shape;178;p28"/>
          <p:cNvPicPr preferRelativeResize="0"/>
          <p:nvPr/>
        </p:nvPicPr>
        <p:blipFill rotWithShape="1">
          <a:blip r:embed="rId3">
            <a:alphaModFix/>
          </a:blip>
          <a:srcRect l="17460" r="9785"/>
          <a:stretch/>
        </p:blipFill>
        <p:spPr>
          <a:xfrm>
            <a:off x="7337100" y="1828417"/>
            <a:ext cx="4011168" cy="32011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5612689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94"/>
        <p:cNvGrpSpPr/>
        <p:nvPr/>
      </p:nvGrpSpPr>
      <p:grpSpPr>
        <a:xfrm>
          <a:off x="0" y="0"/>
          <a:ext cx="0" cy="0"/>
          <a:chOff x="0" y="0"/>
          <a:chExt cx="0" cy="0"/>
        </a:xfrm>
      </p:grpSpPr>
      <p:sp>
        <p:nvSpPr>
          <p:cNvPr id="596" name="Google Shape;596;p84"/>
          <p:cNvSpPr txBox="1"/>
          <p:nvPr/>
        </p:nvSpPr>
        <p:spPr>
          <a:xfrm>
            <a:off x="778500" y="2751800"/>
            <a:ext cx="5463200" cy="3388067"/>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En este caso se puede ver que los hombres tienden a ganar un poco más que las mujeres en todos los niveles de educación.</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97" name="Google Shape;597;p84"/>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98" name="Google Shape;598;p84"/>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99" name="Google Shape;599;p84"/>
          <p:cNvPicPr preferRelativeResize="0"/>
          <p:nvPr/>
        </p:nvPicPr>
        <p:blipFill rotWithShape="1">
          <a:blip r:embed="rId3">
            <a:alphaModFix/>
          </a:blip>
          <a:srcRect/>
          <a:stretch/>
        </p:blipFill>
        <p:spPr>
          <a:xfrm>
            <a:off x="6508900" y="1713000"/>
            <a:ext cx="5198067" cy="34320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537962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03"/>
        <p:cNvGrpSpPr/>
        <p:nvPr/>
      </p:nvGrpSpPr>
      <p:grpSpPr>
        <a:xfrm>
          <a:off x="0" y="0"/>
          <a:ext cx="0" cy="0"/>
          <a:chOff x="0" y="0"/>
          <a:chExt cx="0" cy="0"/>
        </a:xfrm>
      </p:grpSpPr>
      <p:sp>
        <p:nvSpPr>
          <p:cNvPr id="605" name="Google Shape;605;p85"/>
          <p:cNvSpPr txBox="1"/>
          <p:nvPr/>
        </p:nvSpPr>
        <p:spPr>
          <a:xfrm>
            <a:off x="778500" y="2751801"/>
            <a:ext cx="5463200" cy="2074887"/>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Cuando hacemos la relación teniendo en cuenta el tipo de trabajo pareciera que no siempre los hombres tienden a ganar más que las mujeres (e.g Manager, Data Scientist, Graphic Designer, IT entre otros), con alta variabilidad.</a:t>
            </a:r>
            <a:endParaRPr sz="1600" u="sng">
              <a:solidFill>
                <a:schemeClr val="dk1"/>
              </a:solidFill>
              <a:latin typeface="Helvetica Neue Light"/>
              <a:ea typeface="Helvetica Neue Light"/>
              <a:cs typeface="Helvetica Neue Light"/>
              <a:sym typeface="Helvetica Neue Light"/>
            </a:endParaRPr>
          </a:p>
        </p:txBody>
      </p:sp>
      <p:sp>
        <p:nvSpPr>
          <p:cNvPr id="606" name="Google Shape;606;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07" name="Google Shape;607;p85"/>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608" name="Google Shape;608;p85"/>
          <p:cNvPicPr preferRelativeResize="0"/>
          <p:nvPr/>
        </p:nvPicPr>
        <p:blipFill rotWithShape="1">
          <a:blip r:embed="rId3">
            <a:alphaModFix/>
          </a:blip>
          <a:srcRect/>
          <a:stretch/>
        </p:blipFill>
        <p:spPr>
          <a:xfrm>
            <a:off x="6618767" y="1360085"/>
            <a:ext cx="4763700" cy="41378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147619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12"/>
        <p:cNvGrpSpPr/>
        <p:nvPr/>
      </p:nvGrpSpPr>
      <p:grpSpPr>
        <a:xfrm>
          <a:off x="0" y="0"/>
          <a:ext cx="0" cy="0"/>
          <a:chOff x="0" y="0"/>
          <a:chExt cx="0" cy="0"/>
        </a:xfrm>
      </p:grpSpPr>
      <p:sp>
        <p:nvSpPr>
          <p:cNvPr id="614" name="Google Shape;614;p86"/>
          <p:cNvSpPr txBox="1"/>
          <p:nvPr/>
        </p:nvSpPr>
        <p:spPr>
          <a:xfrm>
            <a:off x="778433" y="1736967"/>
            <a:ext cx="9636800" cy="4475672"/>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Creamos un modelo lineal simple por medio de la librería statsmodels de la siguiente forma:</a:t>
            </a: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Miremos el resultado de el ajuste del modelo lineal simple</a:t>
            </a:r>
            <a:endParaRPr>
              <a:solidFill>
                <a:schemeClr val="dk1"/>
              </a:solidFill>
              <a:latin typeface="DM Sans"/>
              <a:ea typeface="DM Sans"/>
              <a:cs typeface="DM Sans"/>
              <a:sym typeface="DM Sans"/>
            </a:endParaRPr>
          </a:p>
          <a:p>
            <a:pPr algn="just">
              <a:lnSpc>
                <a:spcPct val="150000"/>
              </a:lnSpc>
              <a:spcBef>
                <a:spcPts val="1333"/>
              </a:spcBef>
              <a:buClr>
                <a:srgbClr val="000000"/>
              </a:buClr>
              <a:buSzPts val="1400"/>
            </a:pPr>
            <a:endParaRPr sz="1867">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chemeClr val="dk1"/>
              </a:solidFill>
              <a:latin typeface="DM Sans"/>
              <a:ea typeface="DM Sans"/>
              <a:cs typeface="DM Sans"/>
              <a:sym typeface="DM Sans"/>
            </a:endParaRPr>
          </a:p>
        </p:txBody>
      </p:sp>
      <p:sp>
        <p:nvSpPr>
          <p:cNvPr id="615" name="Google Shape;615;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16" name="Google Shape;616;p86"/>
          <p:cNvSpPr txBox="1"/>
          <p:nvPr/>
        </p:nvSpPr>
        <p:spPr>
          <a:xfrm>
            <a:off x="860067" y="3362751"/>
            <a:ext cx="6146800" cy="1125268"/>
          </a:xfrm>
          <a:prstGeom prst="rect">
            <a:avLst/>
          </a:prstGeom>
          <a:solidFill>
            <a:srgbClr val="000000"/>
          </a:solidFill>
          <a:ln>
            <a:noFill/>
          </a:ln>
        </p:spPr>
        <p:txBody>
          <a:bodyPr spcFirstLastPara="1" wrap="square" lIns="121900" tIns="121900" rIns="121900" bIns="121900" anchor="ctr" anchorCtr="0">
            <a:spAutoFit/>
          </a:bodyPr>
          <a:lstStyle/>
          <a:p>
            <a:pPr>
              <a:lnSpc>
                <a:spcPct val="135714"/>
              </a:lnSpc>
              <a:buClr>
                <a:srgbClr val="000000"/>
              </a:buClr>
              <a:buSzPts val="1100"/>
            </a:pPr>
            <a:r>
              <a:rPr lang="es" sz="1400">
                <a:solidFill>
                  <a:srgbClr val="D4D4D4"/>
                </a:solidFill>
                <a:highlight>
                  <a:srgbClr val="1E1E1E"/>
                </a:highlight>
                <a:latin typeface="Courier New"/>
                <a:ea typeface="Courier New"/>
                <a:cs typeface="Courier New"/>
                <a:sym typeface="Courier New"/>
              </a:rPr>
              <a:t>model1 = </a:t>
            </a:r>
            <a:r>
              <a:rPr lang="es" sz="1400">
                <a:solidFill>
                  <a:srgbClr val="CE9178"/>
                </a:solidFill>
                <a:highlight>
                  <a:srgbClr val="1E1E1E"/>
                </a:highlight>
                <a:latin typeface="Courier New"/>
                <a:ea typeface="Courier New"/>
                <a:cs typeface="Courier New"/>
                <a:sym typeface="Courier New"/>
              </a:rPr>
              <a:t>'pay~age'</a:t>
            </a:r>
            <a:endParaRPr sz="1400">
              <a:solidFill>
                <a:srgbClr val="CE9178"/>
              </a:solidFill>
              <a:highlight>
                <a:srgbClr val="1E1E1E"/>
              </a:highlight>
              <a:latin typeface="Courier New"/>
              <a:ea typeface="Courier New"/>
              <a:cs typeface="Courier New"/>
              <a:sym typeface="Courier New"/>
            </a:endParaRPr>
          </a:p>
          <a:p>
            <a:pPr>
              <a:lnSpc>
                <a:spcPct val="135714"/>
              </a:lnSpc>
              <a:buClr>
                <a:srgbClr val="000000"/>
              </a:buClr>
              <a:buSzPts val="1100"/>
            </a:pPr>
            <a:r>
              <a:rPr lang="es" sz="1400">
                <a:solidFill>
                  <a:srgbClr val="D4D4D4"/>
                </a:solidFill>
                <a:highlight>
                  <a:srgbClr val="1E1E1E"/>
                </a:highlight>
                <a:latin typeface="Courier New"/>
                <a:ea typeface="Courier New"/>
                <a:cs typeface="Courier New"/>
                <a:sym typeface="Courier New"/>
              </a:rPr>
              <a:t>lm1   = sm.ols</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formula = model1</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 data = Data</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.fit</a:t>
            </a:r>
            <a:r>
              <a:rPr lang="es" sz="1400">
                <a:solidFill>
                  <a:srgbClr val="DCDCDC"/>
                </a:solidFill>
                <a:highlight>
                  <a:srgbClr val="1E1E1E"/>
                </a:highlight>
                <a:latin typeface="Courier New"/>
                <a:ea typeface="Courier New"/>
                <a:cs typeface="Courier New"/>
                <a:sym typeface="Courier New"/>
              </a:rPr>
              <a:t>()</a:t>
            </a:r>
            <a:endParaRPr sz="1400">
              <a:solidFill>
                <a:srgbClr val="DCDCDC"/>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CDCAA"/>
                </a:solidFill>
                <a:highlight>
                  <a:srgbClr val="1E1E1E"/>
                </a:highlight>
                <a:latin typeface="Courier New"/>
                <a:ea typeface="Courier New"/>
                <a:cs typeface="Courier New"/>
                <a:sym typeface="Courier New"/>
              </a:rPr>
              <a:t>print</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lm1.summary</a:t>
            </a:r>
            <a:r>
              <a:rPr lang="es" sz="1400">
                <a:solidFill>
                  <a:srgbClr val="DCDCDC"/>
                </a:solidFill>
                <a:highlight>
                  <a:srgbClr val="1E1E1E"/>
                </a:highlight>
                <a:latin typeface="Courier New"/>
                <a:ea typeface="Courier New"/>
                <a:cs typeface="Courier New"/>
                <a:sym typeface="Courier New"/>
              </a:rPr>
              <a:t>())</a:t>
            </a:r>
            <a:endParaRPr sz="14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61949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20"/>
        <p:cNvGrpSpPr/>
        <p:nvPr/>
      </p:nvGrpSpPr>
      <p:grpSpPr>
        <a:xfrm>
          <a:off x="0" y="0"/>
          <a:ext cx="0" cy="0"/>
          <a:chOff x="0" y="0"/>
          <a:chExt cx="0" cy="0"/>
        </a:xfrm>
      </p:grpSpPr>
      <p:grpSp>
        <p:nvGrpSpPr>
          <p:cNvPr id="621" name="Google Shape;621;p87"/>
          <p:cNvGrpSpPr/>
          <p:nvPr/>
        </p:nvGrpSpPr>
        <p:grpSpPr>
          <a:xfrm>
            <a:off x="2163944" y="1557411"/>
            <a:ext cx="7864115" cy="4423104"/>
            <a:chOff x="-81653" y="306928"/>
            <a:chExt cx="2965800" cy="4377000"/>
          </a:xfrm>
        </p:grpSpPr>
        <p:sp>
          <p:nvSpPr>
            <p:cNvPr id="622" name="Google Shape;622;p87"/>
            <p:cNvSpPr/>
            <p:nvPr/>
          </p:nvSpPr>
          <p:spPr>
            <a:xfrm>
              <a:off x="-81653" y="306928"/>
              <a:ext cx="2965800" cy="4377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3" name="Google Shape;623;p87"/>
            <p:cNvSpPr txBox="1"/>
            <p:nvPr/>
          </p:nvSpPr>
          <p:spPr>
            <a:xfrm>
              <a:off x="643447" y="2216125"/>
              <a:ext cx="1515600" cy="791838"/>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rgbClr val="000000"/>
                  </a:solidFill>
                  <a:latin typeface="DM Sans"/>
                  <a:ea typeface="DM Sans"/>
                  <a:cs typeface="DM Sans"/>
                  <a:sym typeface="DM Sans"/>
                </a:rPr>
                <a:t>REEMPLAZAR </a:t>
              </a:r>
              <a:endParaRPr>
                <a:solidFill>
                  <a:srgbClr val="000000"/>
                </a:solidFill>
                <a:latin typeface="DM Sans"/>
                <a:ea typeface="DM Sans"/>
                <a:cs typeface="DM Sans"/>
                <a:sym typeface="DM Sans"/>
              </a:endParaRPr>
            </a:p>
            <a:p>
              <a:pPr algn="ctr">
                <a:buClr>
                  <a:srgbClr val="000000"/>
                </a:buClr>
                <a:buSzPts val="1350"/>
              </a:pPr>
              <a:r>
                <a:rPr lang="es">
                  <a:solidFill>
                    <a:srgbClr val="000000"/>
                  </a:solidFill>
                  <a:latin typeface="DM Sans"/>
                  <a:ea typeface="DM Sans"/>
                  <a:cs typeface="DM Sans"/>
                  <a:sym typeface="DM Sans"/>
                </a:rPr>
                <a:t>POR VIDEO</a:t>
              </a:r>
              <a:endParaRPr>
                <a:solidFill>
                  <a:srgbClr val="000000"/>
                </a:solidFill>
                <a:latin typeface="DM Sans"/>
                <a:ea typeface="DM Sans"/>
                <a:cs typeface="DM Sans"/>
                <a:sym typeface="DM Sans"/>
              </a:endParaRPr>
            </a:p>
          </p:txBody>
        </p:sp>
      </p:grpSp>
      <p:sp>
        <p:nvSpPr>
          <p:cNvPr id="624" name="Google Shape;624;p8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endParaRPr sz="4667" b="1">
              <a:solidFill>
                <a:schemeClr val="lt1"/>
              </a:solidFill>
              <a:latin typeface="DM Sans"/>
              <a:ea typeface="DM Sans"/>
              <a:cs typeface="DM Sans"/>
              <a:sym typeface="DM Sans"/>
            </a:endParaRPr>
          </a:p>
        </p:txBody>
      </p:sp>
      <p:sp>
        <p:nvSpPr>
          <p:cNvPr id="625" name="Google Shape;625;p87"/>
          <p:cNvSpPr txBox="1"/>
          <p:nvPr/>
        </p:nvSpPr>
        <p:spPr>
          <a:xfrm>
            <a:off x="2128184" y="374788"/>
            <a:ext cx="7935600" cy="6108427"/>
          </a:xfrm>
          <a:prstGeom prst="rect">
            <a:avLst/>
          </a:prstGeom>
          <a:solidFill>
            <a:srgbClr val="000000"/>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              </a:t>
            </a:r>
            <a:r>
              <a:rPr lang="es" sz="1267">
                <a:solidFill>
                  <a:srgbClr val="D4D4D4"/>
                </a:solidFill>
                <a:highlight>
                  <a:srgbClr val="1E1E1E"/>
                </a:highlight>
                <a:latin typeface="Courier New"/>
                <a:ea typeface="Courier New"/>
                <a:cs typeface="Courier New"/>
                <a:sym typeface="Courier New"/>
              </a:rPr>
              <a:t>           OLS Regression Results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Dep. Variable:                    pay   R-squared:                       0.285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Model:                            OLS   Adj. R-squared:                  0.284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Method:                 Least Squares   F-statistic:                     397.5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Date:                Fri, 31 Dec 2021   Prob (F-statistic):           1.04e-74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Time:                        20:54:35   Log-Likelihood:                -11384.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No. Observations:                1000   AIC:                         2.277e+04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Residuals:                     998   BIC:                         2.278e+04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Model:                           1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Covariance Type:            nonrobust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                 coef    std err          t      P&gt;|t|      [0.025      0.975]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Intercept   6.206e+04   2062.885     30.085      0.000     5.8e+04    6.61e+04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age          939.2501     47.109     19.938      0.000     846.806    1031.694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Omnibus:                        6.360   Durbin-Watson:                   1.905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Prob(Omnibus):                  0.042   Jarque-Bera (JB):                6.421</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Skew:                           0.182   Prob(JB):                       0.0403</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Kurtosis:                       2.853   Cond. No.                         134.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287875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29"/>
        <p:cNvGrpSpPr/>
        <p:nvPr/>
      </p:nvGrpSpPr>
      <p:grpSpPr>
        <a:xfrm>
          <a:off x="0" y="0"/>
          <a:ext cx="0" cy="0"/>
          <a:chOff x="0" y="0"/>
          <a:chExt cx="0" cy="0"/>
        </a:xfrm>
      </p:grpSpPr>
      <p:sp>
        <p:nvSpPr>
          <p:cNvPr id="631" name="Google Shape;631;p88"/>
          <p:cNvSpPr txBox="1"/>
          <p:nvPr/>
        </p:nvSpPr>
        <p:spPr>
          <a:xfrm>
            <a:off x="778433" y="1736967"/>
            <a:ext cx="9636800" cy="4614171"/>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Creamos un modelo lineal de regresión múltiple por medio de la librería statsmodels de la siguiente forma:</a:t>
            </a: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Miremos el resultado de el ajuste del modelo de regresión múltiple</a:t>
            </a:r>
            <a:endParaRPr>
              <a:solidFill>
                <a:schemeClr val="dk1"/>
              </a:solidFill>
              <a:latin typeface="DM Sans"/>
              <a:ea typeface="DM Sans"/>
              <a:cs typeface="DM Sans"/>
              <a:sym typeface="DM Sans"/>
            </a:endParaRPr>
          </a:p>
          <a:p>
            <a:pPr algn="just">
              <a:lnSpc>
                <a:spcPct val="150000"/>
              </a:lnSpc>
              <a:spcBef>
                <a:spcPts val="1333"/>
              </a:spcBef>
              <a:buClr>
                <a:srgbClr val="000000"/>
              </a:buClr>
              <a:buSzPts val="1400"/>
            </a:pPr>
            <a:endParaRPr sz="1867">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chemeClr val="dk1"/>
              </a:solidFill>
              <a:latin typeface="DM Sans"/>
              <a:ea typeface="DM Sans"/>
              <a:cs typeface="DM Sans"/>
              <a:sym typeface="DM Sans"/>
            </a:endParaRPr>
          </a:p>
        </p:txBody>
      </p:sp>
      <p:sp>
        <p:nvSpPr>
          <p:cNvPr id="632" name="Google Shape;632;p88"/>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33" name="Google Shape;633;p88"/>
          <p:cNvSpPr txBox="1"/>
          <p:nvPr/>
        </p:nvSpPr>
        <p:spPr>
          <a:xfrm>
            <a:off x="899867" y="3209918"/>
            <a:ext cx="6146800" cy="1125268"/>
          </a:xfrm>
          <a:prstGeom prst="rect">
            <a:avLst/>
          </a:prstGeom>
          <a:solidFill>
            <a:srgbClr val="000000"/>
          </a:solidFill>
          <a:ln>
            <a:noFill/>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model2 = </a:t>
            </a:r>
            <a:r>
              <a:rPr lang="es" sz="1400">
                <a:solidFill>
                  <a:srgbClr val="CE9178"/>
                </a:solidFill>
                <a:highlight>
                  <a:srgbClr val="1E1E1E"/>
                </a:highlight>
                <a:latin typeface="Courier New"/>
                <a:ea typeface="Courier New"/>
                <a:cs typeface="Courier New"/>
                <a:sym typeface="Courier New"/>
              </a:rPr>
              <a:t>'pay~age + gender'</a:t>
            </a:r>
            <a:endParaRPr sz="1400">
              <a:solidFill>
                <a:srgbClr val="CE9178"/>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lm2    = sm.ols</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formula = model2</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 data = Data</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.fit</a:t>
            </a:r>
            <a:r>
              <a:rPr lang="es" sz="1400">
                <a:solidFill>
                  <a:srgbClr val="DCDCDC"/>
                </a:solidFill>
                <a:highlight>
                  <a:srgbClr val="1E1E1E"/>
                </a:highlight>
                <a:latin typeface="Courier New"/>
                <a:ea typeface="Courier New"/>
                <a:cs typeface="Courier New"/>
                <a:sym typeface="Courier New"/>
              </a:rPr>
              <a:t>()</a:t>
            </a:r>
            <a:endParaRPr sz="1400">
              <a:solidFill>
                <a:srgbClr val="DCDCDC"/>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CDCAA"/>
                </a:solidFill>
                <a:highlight>
                  <a:srgbClr val="1E1E1E"/>
                </a:highlight>
                <a:latin typeface="Courier New"/>
                <a:ea typeface="Courier New"/>
                <a:cs typeface="Courier New"/>
                <a:sym typeface="Courier New"/>
              </a:rPr>
              <a:t>print</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lm2.summary</a:t>
            </a:r>
            <a:r>
              <a:rPr lang="es" sz="1400">
                <a:solidFill>
                  <a:srgbClr val="DCDCDC"/>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417930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37"/>
        <p:cNvGrpSpPr/>
        <p:nvPr/>
      </p:nvGrpSpPr>
      <p:grpSpPr>
        <a:xfrm>
          <a:off x="0" y="0"/>
          <a:ext cx="0" cy="0"/>
          <a:chOff x="0" y="0"/>
          <a:chExt cx="0" cy="0"/>
        </a:xfrm>
      </p:grpSpPr>
      <p:grpSp>
        <p:nvGrpSpPr>
          <p:cNvPr id="638" name="Google Shape;638;p89"/>
          <p:cNvGrpSpPr/>
          <p:nvPr/>
        </p:nvGrpSpPr>
        <p:grpSpPr>
          <a:xfrm>
            <a:off x="2163944" y="1557411"/>
            <a:ext cx="7864115" cy="4423104"/>
            <a:chOff x="-81653" y="306928"/>
            <a:chExt cx="2965800" cy="4377000"/>
          </a:xfrm>
        </p:grpSpPr>
        <p:sp>
          <p:nvSpPr>
            <p:cNvPr id="639" name="Google Shape;639;p89"/>
            <p:cNvSpPr/>
            <p:nvPr/>
          </p:nvSpPr>
          <p:spPr>
            <a:xfrm>
              <a:off x="-81653" y="306928"/>
              <a:ext cx="2965800" cy="4377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0" name="Google Shape;640;p89"/>
            <p:cNvSpPr txBox="1"/>
            <p:nvPr/>
          </p:nvSpPr>
          <p:spPr>
            <a:xfrm>
              <a:off x="643447" y="2216125"/>
              <a:ext cx="1515600" cy="791838"/>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rgbClr val="000000"/>
                  </a:solidFill>
                  <a:latin typeface="DM Sans"/>
                  <a:ea typeface="DM Sans"/>
                  <a:cs typeface="DM Sans"/>
                  <a:sym typeface="DM Sans"/>
                </a:rPr>
                <a:t>REEMPLAZAR </a:t>
              </a:r>
              <a:endParaRPr>
                <a:solidFill>
                  <a:srgbClr val="000000"/>
                </a:solidFill>
                <a:latin typeface="DM Sans"/>
                <a:ea typeface="DM Sans"/>
                <a:cs typeface="DM Sans"/>
                <a:sym typeface="DM Sans"/>
              </a:endParaRPr>
            </a:p>
            <a:p>
              <a:pPr algn="ctr">
                <a:buClr>
                  <a:srgbClr val="000000"/>
                </a:buClr>
                <a:buSzPts val="1350"/>
              </a:pPr>
              <a:r>
                <a:rPr lang="es">
                  <a:solidFill>
                    <a:srgbClr val="000000"/>
                  </a:solidFill>
                  <a:latin typeface="DM Sans"/>
                  <a:ea typeface="DM Sans"/>
                  <a:cs typeface="DM Sans"/>
                  <a:sym typeface="DM Sans"/>
                </a:rPr>
                <a:t>POR VIDEO</a:t>
              </a:r>
              <a:endParaRPr>
                <a:solidFill>
                  <a:srgbClr val="000000"/>
                </a:solidFill>
                <a:latin typeface="DM Sans"/>
                <a:ea typeface="DM Sans"/>
                <a:cs typeface="DM Sans"/>
                <a:sym typeface="DM Sans"/>
              </a:endParaRPr>
            </a:p>
          </p:txBody>
        </p:sp>
      </p:grpSp>
      <p:sp>
        <p:nvSpPr>
          <p:cNvPr id="641" name="Google Shape;641;p8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endParaRPr sz="4667" b="1">
              <a:solidFill>
                <a:schemeClr val="lt1"/>
              </a:solidFill>
              <a:latin typeface="DM Sans"/>
              <a:ea typeface="DM Sans"/>
              <a:cs typeface="DM Sans"/>
              <a:sym typeface="DM Sans"/>
            </a:endParaRPr>
          </a:p>
        </p:txBody>
      </p:sp>
      <p:sp>
        <p:nvSpPr>
          <p:cNvPr id="642" name="Google Shape;642;p89"/>
          <p:cNvSpPr txBox="1"/>
          <p:nvPr/>
        </p:nvSpPr>
        <p:spPr>
          <a:xfrm>
            <a:off x="1833767" y="242186"/>
            <a:ext cx="8227200" cy="6373627"/>
          </a:xfrm>
          <a:prstGeom prst="rect">
            <a:avLst/>
          </a:prstGeom>
          <a:solidFill>
            <a:srgbClr val="000000"/>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              </a:t>
            </a:r>
            <a:r>
              <a:rPr lang="es" sz="1267">
                <a:solidFill>
                  <a:srgbClr val="D4D4D4"/>
                </a:solidFill>
                <a:highlight>
                  <a:srgbClr val="1E1E1E"/>
                </a:highlight>
                <a:latin typeface="Courier New"/>
                <a:ea typeface="Courier New"/>
                <a:cs typeface="Courier New"/>
                <a:sym typeface="Courier New"/>
              </a:rPr>
              <a:t>                    OLS Regression Results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Dep. Variable:                    pay   R-squared:                       0.319</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Model:                            OLS   Adj. R-squared:                  0.317</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Method:                 Least Squares   F-statistic:                     233.2</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Date:                Fri, 31 Dec 2021   Prob (F-statistic):           8.10e-84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Time:                        21:02:16   Log-Likelihood:                -11359.</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No. Observations:                1000   AIC:                         2.272e+04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Residuals:                     997   BIC:                         2.274e+04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Model:                           2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Covariance Type:            nonrobust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                     coef    std err          t      P&gt;|t|      [0.025      0.975]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Intercept       5.674e+04   2151.480     26.373      0.000    5.25e+04     6.1e+04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gender[T.Male]  9279.3180   1317.787      7.042      0.000    6693.364    1.19e+04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age              948.5266     46.022     20.610      0.000     858.216    1038.837</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Omnibus:                        9.898   Durbin-Watson:                   1.871</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Prob(Omnibus):                  0.007   Jarque-Bera (JB):                9.345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Skew:                           0.197   Prob(JB):                      0.00935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Kurtosis:                       2.737   Cond. No.                         148.</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1202249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46"/>
        <p:cNvGrpSpPr/>
        <p:nvPr/>
      </p:nvGrpSpPr>
      <p:grpSpPr>
        <a:xfrm>
          <a:off x="0" y="0"/>
          <a:ext cx="0" cy="0"/>
          <a:chOff x="0" y="0"/>
          <a:chExt cx="0" cy="0"/>
        </a:xfrm>
      </p:grpSpPr>
      <p:sp>
        <p:nvSpPr>
          <p:cNvPr id="647" name="Google Shape;647;p90"/>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Interpretación del modelo</a:t>
            </a:r>
            <a:endParaRPr sz="5333" b="1">
              <a:solidFill>
                <a:schemeClr val="dk1"/>
              </a:solidFill>
              <a:latin typeface="DM Sans"/>
              <a:ea typeface="DM Sans"/>
              <a:cs typeface="DM Sans"/>
              <a:sym typeface="DM Sans"/>
            </a:endParaRPr>
          </a:p>
        </p:txBody>
      </p:sp>
      <p:sp>
        <p:nvSpPr>
          <p:cNvPr id="648" name="Google Shape;648;p90"/>
          <p:cNvSpPr txBox="1"/>
          <p:nvPr/>
        </p:nvSpPr>
        <p:spPr>
          <a:xfrm>
            <a:off x="6290267" y="2427434"/>
            <a:ext cx="5100400" cy="318288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Arial"/>
              <a:buChar char="✓"/>
            </a:pPr>
            <a:r>
              <a:rPr lang="es" b="1">
                <a:solidFill>
                  <a:schemeClr val="dk1"/>
                </a:solidFill>
                <a:latin typeface="DM Sans"/>
                <a:ea typeface="DM Sans"/>
                <a:cs typeface="DM Sans"/>
                <a:sym typeface="DM Sans"/>
              </a:rPr>
              <a:t>Coeficiente edad:</a:t>
            </a:r>
            <a:r>
              <a:rPr lang="es">
                <a:solidFill>
                  <a:schemeClr val="dk1"/>
                </a:solidFill>
                <a:latin typeface="DM Sans"/>
                <a:ea typeface="DM Sans"/>
                <a:cs typeface="DM Sans"/>
                <a:sym typeface="DM Sans"/>
              </a:rPr>
              <a:t> si la edad aumenta en un año, se espera que el salario aumente en 948,5 USD. </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b="1">
                <a:solidFill>
                  <a:schemeClr val="dk1"/>
                </a:solidFill>
                <a:latin typeface="DM Sans"/>
                <a:ea typeface="DM Sans"/>
                <a:cs typeface="DM Sans"/>
                <a:sym typeface="DM Sans"/>
              </a:rPr>
              <a:t>Intercepto:</a:t>
            </a:r>
            <a:r>
              <a:rPr lang="es">
                <a:solidFill>
                  <a:schemeClr val="dk1"/>
                </a:solidFill>
                <a:latin typeface="DM Sans"/>
                <a:ea typeface="DM Sans"/>
                <a:cs typeface="DM Sans"/>
                <a:sym typeface="DM Sans"/>
              </a:rPr>
              <a:t> Representa el efecto común a todos los individuos (salario base) en este caso es de 56740 USD al año</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b="1">
                <a:solidFill>
                  <a:schemeClr val="dk1"/>
                </a:solidFill>
                <a:latin typeface="DM Sans"/>
                <a:ea typeface="DM Sans"/>
                <a:cs typeface="DM Sans"/>
                <a:sym typeface="DM Sans"/>
              </a:rPr>
              <a:t>Coeficiente R²:</a:t>
            </a:r>
            <a:r>
              <a:rPr lang="es">
                <a:solidFill>
                  <a:schemeClr val="dk1"/>
                </a:solidFill>
                <a:latin typeface="DM Sans"/>
                <a:ea typeface="DM Sans"/>
                <a:cs typeface="DM Sans"/>
                <a:sym typeface="DM Sans"/>
              </a:rPr>
              <a:t> 0.319 es bastante bajo solo 31.9% de la variabilidad es explicada por el modelo lineal</a:t>
            </a:r>
            <a:endParaRPr b="1">
              <a:solidFill>
                <a:schemeClr val="dk1"/>
              </a:solidFill>
              <a:latin typeface="DM Sans"/>
              <a:ea typeface="DM Sans"/>
              <a:cs typeface="DM Sans"/>
              <a:sym typeface="DM Sans"/>
            </a:endParaRPr>
          </a:p>
          <a:p>
            <a:pPr marL="609585">
              <a:spcAft>
                <a:spcPts val="1333"/>
              </a:spcAft>
              <a:buClr>
                <a:srgbClr val="000000"/>
              </a:buClr>
              <a:buSzPts val="1350"/>
            </a:pPr>
            <a:endParaRPr>
              <a:solidFill>
                <a:schemeClr val="dk1"/>
              </a:solidFill>
              <a:latin typeface="DM Sans"/>
              <a:ea typeface="DM Sans"/>
              <a:cs typeface="DM Sans"/>
              <a:sym typeface="DM Sans"/>
            </a:endParaRPr>
          </a:p>
        </p:txBody>
      </p:sp>
      <p:sp>
        <p:nvSpPr>
          <p:cNvPr id="649" name="Google Shape;649;p90"/>
          <p:cNvSpPr txBox="1"/>
          <p:nvPr/>
        </p:nvSpPr>
        <p:spPr>
          <a:xfrm>
            <a:off x="620367" y="2427433"/>
            <a:ext cx="5429200" cy="3847167"/>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b="1">
                <a:solidFill>
                  <a:schemeClr val="dk1"/>
                </a:solidFill>
                <a:latin typeface="DM Sans"/>
                <a:ea typeface="DM Sans"/>
                <a:cs typeface="DM Sans"/>
                <a:sym typeface="DM Sans"/>
              </a:rPr>
              <a:t>Coeficiente género</a:t>
            </a:r>
            <a:r>
              <a:rPr lang="es">
                <a:solidFill>
                  <a:schemeClr val="dk1"/>
                </a:solidFill>
                <a:latin typeface="DM Sans"/>
                <a:ea typeface="DM Sans"/>
                <a:cs typeface="DM Sans"/>
                <a:sym typeface="DM Sans"/>
              </a:rPr>
              <a:t>: Solo muestra masculino (T.male), porque la categoría femenina se toma como la categoría predeterminada. (Tenga en cuenta que la elección de la categoría predeterminada no importa; fácilmente podríamos haber elegido hacer masculino como categoría predeterminada y, por lo tanto, el coeficiente de género sería T.female). El coeficiente 9279.3180 se interpreta de la siguiente manera: para empleados de la misma edad, en promedio, los hombres ganan 9279,3180 USD más que las mujeres.</a:t>
            </a:r>
            <a:endParaRPr>
              <a:solidFill>
                <a:srgbClr val="000000"/>
              </a:solidFill>
              <a:latin typeface="DM Sans"/>
              <a:ea typeface="DM Sans"/>
              <a:cs typeface="DM Sans"/>
              <a:sym typeface="DM Sans"/>
            </a:endParaRPr>
          </a:p>
        </p:txBody>
      </p:sp>
      <p:sp>
        <p:nvSpPr>
          <p:cNvPr id="650" name="Google Shape;650;p9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93424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82"/>
        <p:cNvGrpSpPr/>
        <p:nvPr/>
      </p:nvGrpSpPr>
      <p:grpSpPr>
        <a:xfrm>
          <a:off x="0" y="0"/>
          <a:ext cx="0" cy="0"/>
          <a:chOff x="0" y="0"/>
          <a:chExt cx="0" cy="0"/>
        </a:xfrm>
      </p:grpSpPr>
      <p:sp>
        <p:nvSpPr>
          <p:cNvPr id="183" name="Google Shape;183;p2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Correlación - causalidad</a:t>
            </a:r>
            <a:endParaRPr sz="4667" b="1">
              <a:solidFill>
                <a:schemeClr val="lt1"/>
              </a:solidFill>
              <a:latin typeface="DM Sans"/>
              <a:ea typeface="DM Sans"/>
              <a:cs typeface="DM Sans"/>
              <a:sym typeface="DM Sans"/>
            </a:endParaRPr>
          </a:p>
        </p:txBody>
      </p:sp>
      <p:sp>
        <p:nvSpPr>
          <p:cNvPr id="184" name="Google Shape;184;p29"/>
          <p:cNvSpPr txBox="1"/>
          <p:nvPr/>
        </p:nvSpPr>
        <p:spPr>
          <a:xfrm>
            <a:off x="619667" y="6183801"/>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rgbClr val="999999"/>
                </a:solidFill>
                <a:latin typeface="DM Sans"/>
                <a:ea typeface="DM Sans"/>
                <a:cs typeface="DM Sans"/>
                <a:sym typeface="DM Sans"/>
              </a:rPr>
              <a:t>Fuente: </a:t>
            </a:r>
            <a:r>
              <a:rPr lang="es" sz="1467">
                <a:solidFill>
                  <a:srgbClr val="83AEFB"/>
                </a:solidFill>
                <a:latin typeface="DM Sans"/>
                <a:ea typeface="DM Sans"/>
                <a:cs typeface="DM Sans"/>
                <a:sym typeface="DM Sans"/>
              </a:rPr>
              <a:t>Lovestats (2019). “Cartoons.” </a:t>
            </a:r>
            <a:r>
              <a:rPr lang="es" sz="1467" i="1">
                <a:solidFill>
                  <a:srgbClr val="83AEFB"/>
                </a:solidFill>
                <a:latin typeface="DM Sans"/>
                <a:ea typeface="DM Sans"/>
                <a:cs typeface="DM Sans"/>
                <a:sym typeface="DM Sans"/>
              </a:rPr>
              <a:t>The LoveStats Blog</a:t>
            </a:r>
            <a:r>
              <a:rPr lang="es" sz="1467">
                <a:solidFill>
                  <a:srgbClr val="83AEFB"/>
                </a:solidFill>
                <a:latin typeface="DM Sans"/>
                <a:ea typeface="DM Sans"/>
                <a:cs typeface="DM Sans"/>
                <a:sym typeface="DM Sans"/>
              </a:rPr>
              <a:t>. Disponible en: lovestats.wordpress.com.</a:t>
            </a:r>
            <a:endParaRPr sz="1467">
              <a:solidFill>
                <a:srgbClr val="83AEFB"/>
              </a:solidFill>
              <a:latin typeface="DM Sans"/>
              <a:ea typeface="DM Sans"/>
              <a:cs typeface="DM Sans"/>
              <a:sym typeface="DM Sans"/>
            </a:endParaRPr>
          </a:p>
          <a:p>
            <a:pPr>
              <a:buClr>
                <a:schemeClr val="dk1"/>
              </a:buClr>
              <a:buSzPts val="1100"/>
            </a:pPr>
            <a:endParaRPr sz="1467">
              <a:solidFill>
                <a:srgbClr val="999999"/>
              </a:solidFill>
              <a:latin typeface="DM Sans"/>
              <a:ea typeface="DM Sans"/>
              <a:cs typeface="DM Sans"/>
              <a:sym typeface="DM Sans"/>
            </a:endParaRPr>
          </a:p>
        </p:txBody>
      </p:sp>
      <p:pic>
        <p:nvPicPr>
          <p:cNvPr id="185" name="Google Shape;185;p29"/>
          <p:cNvPicPr preferRelativeResize="0"/>
          <p:nvPr/>
        </p:nvPicPr>
        <p:blipFill rotWithShape="1">
          <a:blip r:embed="rId3">
            <a:alphaModFix/>
          </a:blip>
          <a:srcRect/>
          <a:stretch/>
        </p:blipFill>
        <p:spPr>
          <a:xfrm>
            <a:off x="986567" y="2112034"/>
            <a:ext cx="10218867" cy="3313833"/>
          </a:xfrm>
          <a:prstGeom prst="rect">
            <a:avLst/>
          </a:prstGeom>
          <a:noFill/>
          <a:ln>
            <a:noFill/>
          </a:ln>
        </p:spPr>
      </p:pic>
    </p:spTree>
    <p:extLst>
      <p:ext uri="{BB962C8B-B14F-4D97-AF65-F5344CB8AC3E}">
        <p14:creationId xmlns:p14="http://schemas.microsoft.com/office/powerpoint/2010/main" val="14541491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89"/>
        <p:cNvGrpSpPr/>
        <p:nvPr/>
      </p:nvGrpSpPr>
      <p:grpSpPr>
        <a:xfrm>
          <a:off x="0" y="0"/>
          <a:ext cx="0" cy="0"/>
          <a:chOff x="0" y="0"/>
          <a:chExt cx="0" cy="0"/>
        </a:xfrm>
      </p:grpSpPr>
      <p:sp>
        <p:nvSpPr>
          <p:cNvPr id="190" name="Google Shape;190;p3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Correlación - causalidad</a:t>
            </a:r>
            <a:endParaRPr sz="4667" b="1">
              <a:solidFill>
                <a:schemeClr val="lt1"/>
              </a:solidFill>
              <a:latin typeface="DM Sans"/>
              <a:ea typeface="DM Sans"/>
              <a:cs typeface="DM Sans"/>
              <a:sym typeface="DM Sans"/>
            </a:endParaRPr>
          </a:p>
        </p:txBody>
      </p:sp>
      <p:sp>
        <p:nvSpPr>
          <p:cNvPr id="191" name="Google Shape;191;p30"/>
          <p:cNvSpPr txBox="1"/>
          <p:nvPr/>
        </p:nvSpPr>
        <p:spPr>
          <a:xfrm>
            <a:off x="619667" y="6183800"/>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rgbClr val="999999"/>
                </a:solidFill>
                <a:latin typeface="DM Sans"/>
                <a:ea typeface="DM Sans"/>
                <a:cs typeface="DM Sans"/>
                <a:sym typeface="DM Sans"/>
              </a:rPr>
              <a:t>Fuente: </a:t>
            </a:r>
            <a:r>
              <a:rPr lang="es" sz="1467">
                <a:solidFill>
                  <a:srgbClr val="83AEFB"/>
                </a:solidFill>
                <a:latin typeface="DM Sans"/>
                <a:ea typeface="DM Sans"/>
                <a:cs typeface="DM Sans"/>
                <a:sym typeface="DM Sans"/>
              </a:rPr>
              <a:t>Data Sources U.S Census Burau and National Science Foundation</a:t>
            </a:r>
            <a:endParaRPr sz="1467">
              <a:solidFill>
                <a:srgbClr val="83AEFB"/>
              </a:solidFill>
              <a:latin typeface="DM Sans"/>
              <a:ea typeface="DM Sans"/>
              <a:cs typeface="DM Sans"/>
              <a:sym typeface="DM Sans"/>
            </a:endParaRPr>
          </a:p>
          <a:p>
            <a:pPr>
              <a:buClr>
                <a:schemeClr val="dk1"/>
              </a:buClr>
              <a:buSzPts val="1100"/>
            </a:pPr>
            <a:endParaRPr sz="1467">
              <a:solidFill>
                <a:srgbClr val="83AEFB"/>
              </a:solidFill>
              <a:latin typeface="DM Sans"/>
              <a:ea typeface="DM Sans"/>
              <a:cs typeface="DM Sans"/>
              <a:sym typeface="DM Sans"/>
            </a:endParaRPr>
          </a:p>
        </p:txBody>
      </p:sp>
      <p:pic>
        <p:nvPicPr>
          <p:cNvPr id="192" name="Google Shape;192;p30"/>
          <p:cNvPicPr preferRelativeResize="0"/>
          <p:nvPr/>
        </p:nvPicPr>
        <p:blipFill rotWithShape="1">
          <a:blip r:embed="rId3">
            <a:alphaModFix/>
          </a:blip>
          <a:srcRect/>
          <a:stretch/>
        </p:blipFill>
        <p:spPr>
          <a:xfrm>
            <a:off x="1784118" y="1577367"/>
            <a:ext cx="8623767" cy="4383167"/>
          </a:xfrm>
          <a:prstGeom prst="rect">
            <a:avLst/>
          </a:prstGeom>
          <a:noFill/>
          <a:ln w="9525" cap="flat" cmpd="sng">
            <a:solidFill>
              <a:srgbClr val="E8E7E3"/>
            </a:solidFill>
            <a:prstDash val="solid"/>
            <a:round/>
            <a:headEnd type="none" w="sm" len="sm"/>
            <a:tailEnd type="none" w="sm" len="sm"/>
          </a:ln>
        </p:spPr>
      </p:pic>
    </p:spTree>
    <p:extLst>
      <p:ext uri="{BB962C8B-B14F-4D97-AF65-F5344CB8AC3E}">
        <p14:creationId xmlns:p14="http://schemas.microsoft.com/office/powerpoint/2010/main" val="3030358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smtClean="0">
                <a:solidFill>
                  <a:schemeClr val="dk1"/>
                </a:solidFill>
                <a:latin typeface="DM Sans"/>
                <a:ea typeface="DM Sans"/>
                <a:cs typeface="DM Sans"/>
                <a:sym typeface="DM Sans"/>
              </a:rPr>
              <a:t>Vamos por aqu</a:t>
            </a:r>
            <a:r>
              <a:rPr lang="es-ES" sz="5333" b="1" dirty="0" smtClean="0">
                <a:solidFill>
                  <a:schemeClr val="dk1"/>
                </a:solidFill>
                <a:latin typeface="DM Sans"/>
                <a:ea typeface="DM Sans"/>
                <a:cs typeface="DM Sans"/>
                <a:sym typeface="DM Sans"/>
              </a:rPr>
              <a:t>í</a:t>
            </a:r>
            <a:r>
              <a:rPr lang="es" sz="5333" b="1" smtClean="0">
                <a:solidFill>
                  <a:schemeClr val="dk1"/>
                </a:solidFill>
                <a:latin typeface="DM Sans"/>
                <a:ea typeface="DM Sans"/>
                <a:cs typeface="DM Sans"/>
                <a:sym typeface="DM Sans"/>
              </a:rPr>
              <a:t>!</a:t>
            </a:r>
            <a:endParaRPr sz="5333"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0140208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3138</Words>
  <Application>Microsoft Office PowerPoint</Application>
  <PresentationFormat>Panorámica</PresentationFormat>
  <Paragraphs>359</Paragraphs>
  <Slides>66</Slides>
  <Notes>66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66</vt:i4>
      </vt:variant>
    </vt:vector>
  </HeadingPairs>
  <TitlesOfParts>
    <vt:vector size="75" baseType="lpstr">
      <vt:lpstr>Arial</vt:lpstr>
      <vt:lpstr>Calibri</vt:lpstr>
      <vt:lpstr>Calibri Light</vt:lpstr>
      <vt:lpstr>Courier New</vt:lpstr>
      <vt:lpstr>DM Sans</vt:lpstr>
      <vt:lpstr>Helvetica Neue</vt:lpstr>
      <vt:lpstr>Helvetica Neue Light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BU</dc:creator>
  <cp:lastModifiedBy>David BU</cp:lastModifiedBy>
  <cp:revision>6</cp:revision>
  <dcterms:created xsi:type="dcterms:W3CDTF">2023-09-03T12:42:15Z</dcterms:created>
  <dcterms:modified xsi:type="dcterms:W3CDTF">2023-09-07T01:58:44Z</dcterms:modified>
</cp:coreProperties>
</file>